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1.svg" ContentType="image/svg+xml"/>
  <Override PartName="/ppt/media/image13.svg" ContentType="image/svg+xml"/>
  <Override PartName="/ppt/media/image3.svg" ContentType="image/svg+xml"/>
  <Override PartName="/ppt/media/image5.svg" ContentType="image/svg+xml"/>
  <Override PartName="/ppt/media/image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61" r:id="rId6"/>
    <p:sldId id="267" r:id="rId7"/>
    <p:sldId id="268" r:id="rId8"/>
    <p:sldId id="265" r:id="rId9"/>
  </p:sldIdLst>
  <p:sldSz cx="18288000" cy="10287000"/>
  <p:notesSz cx="6858000" cy="9144000"/>
  <p:embeddedFontLst>
    <p:embeddedFont>
      <p:font typeface="SimSun" panose="02010600030101010101" pitchFamily="2" charset="-122"/>
      <p:regular r:id="rId13"/>
    </p:embeddedFont>
    <p:embeddedFont>
      <p:font typeface="Anton" panose="00000500000000000000"/>
      <p:regular r:id="rId14"/>
    </p:embeddedFont>
    <p:embeddedFont>
      <p:font typeface="Poppins Medium" panose="00000600000000000000"/>
      <p:regular r:id="rId15"/>
    </p:embeddedFont>
    <p:embeddedFont>
      <p:font typeface="Cascadia Code" panose="020B0609020000020004" charset="0"/>
      <p:regular r:id="rId16"/>
      <p:bold r:id="rId17"/>
    </p:embeddedFont>
    <p:embeddedFont>
      <p:font typeface="Calibri" panose="020F050202020403020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20" Type="http://schemas.openxmlformats.org/officeDocument/2006/relationships/font" Target="fonts/font8.fntdata"/><Relationship Id="rId2" Type="http://schemas.openxmlformats.org/officeDocument/2006/relationships/theme" Target="theme/theme1.xml"/><Relationship Id="rId19" Type="http://schemas.openxmlformats.org/officeDocument/2006/relationships/font" Target="fonts/font7.fntdata"/><Relationship Id="rId18" Type="http://schemas.openxmlformats.org/officeDocument/2006/relationships/font" Target="fonts/font6.fntdata"/><Relationship Id="rId17" Type="http://schemas.openxmlformats.org/officeDocument/2006/relationships/font" Target="fonts/font5.fntdata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1.svg"/><Relationship Id="rId6" Type="http://schemas.openxmlformats.org/officeDocument/2006/relationships/image" Target="../media/image10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0" y="3730205"/>
            <a:ext cx="18502431" cy="2826589"/>
            <a:chOff x="0" y="0"/>
            <a:chExt cx="4873068" cy="7444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3068" cy="744451"/>
            </a:xfrm>
            <a:custGeom>
              <a:avLst/>
              <a:gdLst/>
              <a:ahLst/>
              <a:cxnLst/>
              <a:rect l="l" t="t" r="r" b="b"/>
              <a:pathLst>
                <a:path w="4873068" h="744451">
                  <a:moveTo>
                    <a:pt x="0" y="0"/>
                  </a:moveTo>
                  <a:lnTo>
                    <a:pt x="4873068" y="0"/>
                  </a:lnTo>
                  <a:lnTo>
                    <a:pt x="4873068" y="744451"/>
                  </a:lnTo>
                  <a:lnTo>
                    <a:pt x="0" y="744451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41000"/>
                  </a:srgbClr>
                </a:gs>
                <a:gs pos="50000">
                  <a:srgbClr val="0F2949">
                    <a:alpha val="0"/>
                  </a:srgbClr>
                </a:gs>
                <a:gs pos="100000">
                  <a:srgbClr val="328DFF">
                    <a:alpha val="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3068" cy="782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Freeform 6"/>
          <p:cNvSpPr/>
          <p:nvPr/>
        </p:nvSpPr>
        <p:spPr>
          <a:xfrm>
            <a:off x="3657721" y="4282629"/>
            <a:ext cx="1721742" cy="1721742"/>
          </a:xfrm>
          <a:custGeom>
            <a:avLst/>
            <a:gdLst/>
            <a:ahLst/>
            <a:cxnLst/>
            <a:rect l="l" t="t" r="r" b="b"/>
            <a:pathLst>
              <a:path w="1721742" h="1721742">
                <a:moveTo>
                  <a:pt x="0" y="0"/>
                </a:moveTo>
                <a:lnTo>
                  <a:pt x="1721742" y="0"/>
                </a:lnTo>
                <a:lnTo>
                  <a:pt x="1721742" y="1721742"/>
                </a:lnTo>
                <a:lnTo>
                  <a:pt x="0" y="17217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07685" y="3829685"/>
            <a:ext cx="9812020" cy="2597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255"/>
              </a:lnSpc>
              <a:spcBef>
                <a:spcPct val="0"/>
              </a:spcBef>
            </a:pPr>
            <a:r>
              <a:rPr lang="en-US" sz="14465">
                <a:solidFill>
                  <a:srgbClr val="A2D3FF">
                    <a:alpha val="71765"/>
                  </a:srgbClr>
                </a:solidFill>
                <a:latin typeface="Anton" panose="00000500000000000000"/>
                <a:ea typeface="Anton" panose="00000500000000000000"/>
                <a:cs typeface="Anton" panose="00000500000000000000"/>
                <a:sym typeface="Anton" panose="00000500000000000000"/>
              </a:rPr>
              <a:t>Cezen - Nac </a:t>
            </a:r>
            <a:endParaRPr lang="en-US" sz="14465">
              <a:solidFill>
                <a:srgbClr val="A2D3FF">
                  <a:alpha val="71765"/>
                </a:srgbClr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0">
            <a:off x="5142511" y="2754290"/>
            <a:ext cx="12514635" cy="1588339"/>
            <a:chOff x="0" y="0"/>
            <a:chExt cx="3296036" cy="4183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96036" cy="418328"/>
            </a:xfrm>
            <a:custGeom>
              <a:avLst/>
              <a:gdLst/>
              <a:ahLst/>
              <a:cxnLst/>
              <a:rect l="l" t="t" r="r" b="b"/>
              <a:pathLst>
                <a:path w="3296036" h="418328">
                  <a:moveTo>
                    <a:pt x="0" y="0"/>
                  </a:moveTo>
                  <a:lnTo>
                    <a:pt x="3296036" y="0"/>
                  </a:lnTo>
                  <a:lnTo>
                    <a:pt x="3296036" y="418328"/>
                  </a:lnTo>
                  <a:lnTo>
                    <a:pt x="0" y="418328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41000"/>
                  </a:srgbClr>
                </a:gs>
                <a:gs pos="50000">
                  <a:srgbClr val="0F2949">
                    <a:alpha val="0"/>
                  </a:srgbClr>
                </a:gs>
                <a:gs pos="100000">
                  <a:srgbClr val="328DFF">
                    <a:alpha val="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296036" cy="456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0" y="3896258"/>
            <a:ext cx="18502431" cy="2826589"/>
            <a:chOff x="0" y="0"/>
            <a:chExt cx="4873068" cy="744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73068" cy="744451"/>
            </a:xfrm>
            <a:custGeom>
              <a:avLst/>
              <a:gdLst/>
              <a:ahLst/>
              <a:cxnLst/>
              <a:rect l="l" t="t" r="r" b="b"/>
              <a:pathLst>
                <a:path w="4873068" h="744451">
                  <a:moveTo>
                    <a:pt x="0" y="0"/>
                  </a:moveTo>
                  <a:lnTo>
                    <a:pt x="4873068" y="0"/>
                  </a:lnTo>
                  <a:lnTo>
                    <a:pt x="4873068" y="744451"/>
                  </a:lnTo>
                  <a:lnTo>
                    <a:pt x="0" y="744451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41000"/>
                  </a:srgbClr>
                </a:gs>
                <a:gs pos="50000">
                  <a:srgbClr val="0F2949">
                    <a:alpha val="0"/>
                  </a:srgbClr>
                </a:gs>
                <a:gs pos="100000">
                  <a:srgbClr val="328DFF">
                    <a:alpha val="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873068" cy="782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752600" y="2167890"/>
            <a:ext cx="4661535" cy="506476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0" y="0"/>
                </a:moveTo>
                <a:lnTo>
                  <a:pt x="5802924" y="0"/>
                </a:lnTo>
                <a:lnTo>
                  <a:pt x="58029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605460" y="9029768"/>
            <a:ext cx="742179" cy="742179"/>
            <a:chOff x="0" y="0"/>
            <a:chExt cx="195471" cy="19547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5471" cy="195471"/>
            </a:xfrm>
            <a:custGeom>
              <a:avLst/>
              <a:gdLst/>
              <a:ahLst/>
              <a:cxnLst/>
              <a:rect l="l" t="t" r="r" b="b"/>
              <a:pathLst>
                <a:path w="195471" h="195471">
                  <a:moveTo>
                    <a:pt x="0" y="0"/>
                  </a:moveTo>
                  <a:lnTo>
                    <a:pt x="195471" y="0"/>
                  </a:lnTo>
                  <a:lnTo>
                    <a:pt x="195471" y="195471"/>
                  </a:lnTo>
                  <a:lnTo>
                    <a:pt x="0" y="195471"/>
                  </a:lnTo>
                  <a:close/>
                </a:path>
              </a:pathLst>
            </a:custGeom>
            <a:gradFill rotWithShape="1">
              <a:gsLst>
                <a:gs pos="0">
                  <a:srgbClr val="006CCD">
                    <a:alpha val="100000"/>
                  </a:srgbClr>
                </a:gs>
                <a:gs pos="100000">
                  <a:srgbClr val="050024">
                    <a:alpha val="0"/>
                  </a:srgbClr>
                </a:gs>
              </a:gsLst>
              <a:lin ang="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95471" cy="23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41728" y="9182100"/>
            <a:ext cx="724851" cy="45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0"/>
              </a:lnSpc>
              <a:spcBef>
                <a:spcPct val="0"/>
              </a:spcBef>
            </a:pPr>
            <a:r>
              <a:rPr lang="en-US" sz="24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02</a:t>
            </a:r>
            <a:endParaRPr lang="en-US" sz="24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35" name="TextBox 31"/>
          <p:cNvSpPr txBox="1"/>
          <p:nvPr/>
        </p:nvSpPr>
        <p:spPr>
          <a:xfrm>
            <a:off x="9229090" y="4686300"/>
            <a:ext cx="8428355" cy="206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NAC is a security solution that enforces policy-based access control by identifying, authenticating, and monitoring devices as they connect to the network.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9906000" y="3409315"/>
            <a:ext cx="6808470" cy="98234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720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Cezen - Nac</a:t>
            </a:r>
            <a:endParaRPr lang="en-US" altLang="en-US" sz="720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605460" y="9029768"/>
            <a:ext cx="742179" cy="742179"/>
            <a:chOff x="0" y="0"/>
            <a:chExt cx="195471" cy="1954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471" cy="195471"/>
            </a:xfrm>
            <a:custGeom>
              <a:avLst/>
              <a:gdLst/>
              <a:ahLst/>
              <a:cxnLst/>
              <a:rect l="l" t="t" r="r" b="b"/>
              <a:pathLst>
                <a:path w="195471" h="195471">
                  <a:moveTo>
                    <a:pt x="0" y="0"/>
                  </a:moveTo>
                  <a:lnTo>
                    <a:pt x="195471" y="0"/>
                  </a:lnTo>
                  <a:lnTo>
                    <a:pt x="195471" y="195471"/>
                  </a:lnTo>
                  <a:lnTo>
                    <a:pt x="0" y="195471"/>
                  </a:lnTo>
                  <a:close/>
                </a:path>
              </a:pathLst>
            </a:custGeom>
            <a:gradFill rotWithShape="1">
              <a:gsLst>
                <a:gs pos="0">
                  <a:srgbClr val="006CCD">
                    <a:alpha val="100000"/>
                  </a:srgbClr>
                </a:gs>
                <a:gs pos="100000">
                  <a:srgbClr val="050024">
                    <a:alpha val="0"/>
                  </a:srgbClr>
                </a:gs>
              </a:gsLst>
              <a:lin ang="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5471" cy="23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1143000" y="2054860"/>
            <a:ext cx="8749030" cy="1460500"/>
            <a:chOff x="0" y="0"/>
            <a:chExt cx="2304219" cy="6663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04219" cy="666366"/>
            </a:xfrm>
            <a:custGeom>
              <a:avLst/>
              <a:gdLst/>
              <a:ahLst/>
              <a:cxnLst/>
              <a:rect l="l" t="t" r="r" b="b"/>
              <a:pathLst>
                <a:path w="2304219" h="666366">
                  <a:moveTo>
                    <a:pt x="0" y="0"/>
                  </a:moveTo>
                  <a:lnTo>
                    <a:pt x="2304219" y="0"/>
                  </a:lnTo>
                  <a:lnTo>
                    <a:pt x="2304219" y="666366"/>
                  </a:lnTo>
                  <a:lnTo>
                    <a:pt x="0" y="66636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41000"/>
                  </a:srgbClr>
                </a:gs>
                <a:gs pos="50000">
                  <a:srgbClr val="0F2949">
                    <a:alpha val="0"/>
                  </a:srgbClr>
                </a:gs>
                <a:gs pos="100000">
                  <a:srgbClr val="328DFF">
                    <a:alpha val="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304219" cy="704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1201400" y="2949575"/>
            <a:ext cx="7086600" cy="3417570"/>
            <a:chOff x="0" y="0"/>
            <a:chExt cx="1991542" cy="7745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1542" cy="774555"/>
            </a:xfrm>
            <a:custGeom>
              <a:avLst/>
              <a:gdLst/>
              <a:ahLst/>
              <a:cxnLst/>
              <a:rect l="l" t="t" r="r" b="b"/>
              <a:pathLst>
                <a:path w="1991542" h="774555">
                  <a:moveTo>
                    <a:pt x="0" y="0"/>
                  </a:moveTo>
                  <a:lnTo>
                    <a:pt x="1991542" y="0"/>
                  </a:lnTo>
                  <a:lnTo>
                    <a:pt x="1991542" y="774555"/>
                  </a:lnTo>
                  <a:lnTo>
                    <a:pt x="0" y="774555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>
                    <a:alpha val="41000"/>
                  </a:srgbClr>
                </a:gs>
                <a:gs pos="100000">
                  <a:srgbClr val="000000">
                    <a:alpha val="41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91542" cy="8126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9" name="Freeform 19"/>
          <p:cNvSpPr/>
          <p:nvPr/>
        </p:nvSpPr>
        <p:spPr>
          <a:xfrm>
            <a:off x="15250529" y="7143262"/>
            <a:ext cx="4017541" cy="4114800"/>
          </a:xfrm>
          <a:custGeom>
            <a:avLst/>
            <a:gdLst/>
            <a:ahLst/>
            <a:cxnLst/>
            <a:rect l="l" t="t" r="r" b="b"/>
            <a:pathLst>
              <a:path w="4017541" h="4114800">
                <a:moveTo>
                  <a:pt x="0" y="0"/>
                </a:moveTo>
                <a:lnTo>
                  <a:pt x="4017542" y="0"/>
                </a:lnTo>
                <a:lnTo>
                  <a:pt x="4017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 rot="0">
            <a:off x="1666875" y="1283592"/>
            <a:ext cx="345440" cy="345440"/>
            <a:chOff x="0" y="0"/>
            <a:chExt cx="90980" cy="909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41728" y="9182100"/>
            <a:ext cx="724851" cy="45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0"/>
              </a:lnSpc>
              <a:spcBef>
                <a:spcPct val="0"/>
              </a:spcBef>
            </a:pPr>
            <a:r>
              <a:rPr lang="en-US" sz="24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03</a:t>
            </a:r>
            <a:endParaRPr lang="en-US" sz="24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1658600" y="3178810"/>
            <a:ext cx="6325235" cy="283845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8000">
                <a:solidFill>
                  <a:srgbClr val="FFFFFF"/>
                </a:solidFill>
                <a:latin typeface="Anton" panose="00000500000000000000"/>
                <a:ea typeface="Anton" panose="00000500000000000000"/>
                <a:cs typeface="Anton" panose="00000500000000000000"/>
                <a:sym typeface="Anton" panose="00000500000000000000"/>
              </a:rPr>
              <a:t>Features of Nac</a:t>
            </a:r>
            <a:endParaRPr lang="en-US" sz="8000">
              <a:solidFill>
                <a:srgbClr val="FFFFFF"/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  <p:grpSp>
        <p:nvGrpSpPr>
          <p:cNvPr id="30" name="Group 30"/>
          <p:cNvGrpSpPr/>
          <p:nvPr/>
        </p:nvGrpSpPr>
        <p:grpSpPr>
          <a:xfrm rot="0">
            <a:off x="1676400" y="4002415"/>
            <a:ext cx="345440" cy="345440"/>
            <a:chOff x="0" y="0"/>
            <a:chExt cx="90980" cy="9098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43000" y="4592955"/>
            <a:ext cx="8749030" cy="1429385"/>
          </a:xfrm>
          <a:custGeom>
            <a:avLst/>
            <a:gdLst/>
            <a:ahLst/>
            <a:cxnLst/>
            <a:rect l="l" t="t" r="r" b="b"/>
            <a:pathLst>
              <a:path w="2304219" h="684244">
                <a:moveTo>
                  <a:pt x="0" y="0"/>
                </a:moveTo>
                <a:lnTo>
                  <a:pt x="2304219" y="0"/>
                </a:lnTo>
                <a:lnTo>
                  <a:pt x="2304219" y="684244"/>
                </a:lnTo>
                <a:lnTo>
                  <a:pt x="0" y="684244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41000"/>
                </a:srgbClr>
              </a:gs>
              <a:gs pos="50000">
                <a:srgbClr val="0F2949">
                  <a:alpha val="0"/>
                </a:srgbClr>
              </a:gs>
              <a:gs pos="100000">
                <a:srgbClr val="328DFF">
                  <a:alpha val="0"/>
                </a:srgbClr>
              </a:gs>
            </a:gsLst>
            <a:lin ang="0"/>
          </a:gradFill>
        </p:spPr>
        <p:txBody>
          <a:bodyPr/>
          <a:p>
            <a:endParaRPr lang="en-US"/>
          </a:p>
        </p:txBody>
      </p:sp>
      <p:sp>
        <p:nvSpPr>
          <p:cNvPr id="35" name="Freeform 14"/>
          <p:cNvSpPr/>
          <p:nvPr/>
        </p:nvSpPr>
        <p:spPr>
          <a:xfrm>
            <a:off x="1143000" y="6904355"/>
            <a:ext cx="8749030" cy="1777365"/>
          </a:xfrm>
          <a:custGeom>
            <a:avLst/>
            <a:gdLst/>
            <a:ahLst/>
            <a:cxnLst/>
            <a:rect l="l" t="t" r="r" b="b"/>
            <a:pathLst>
              <a:path w="2304219" h="684244">
                <a:moveTo>
                  <a:pt x="0" y="0"/>
                </a:moveTo>
                <a:lnTo>
                  <a:pt x="2304219" y="0"/>
                </a:lnTo>
                <a:lnTo>
                  <a:pt x="2304219" y="684244"/>
                </a:lnTo>
                <a:lnTo>
                  <a:pt x="0" y="684244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41000"/>
                </a:srgbClr>
              </a:gs>
              <a:gs pos="50000">
                <a:srgbClr val="0F2949">
                  <a:alpha val="0"/>
                </a:srgbClr>
              </a:gs>
              <a:gs pos="100000">
                <a:srgbClr val="328DFF">
                  <a:alpha val="0"/>
                </a:srgbClr>
              </a:gs>
            </a:gsLst>
            <a:lin ang="0"/>
          </a:gradFill>
        </p:spPr>
      </p:sp>
      <p:grpSp>
        <p:nvGrpSpPr>
          <p:cNvPr id="37" name="Group 30"/>
          <p:cNvGrpSpPr/>
          <p:nvPr/>
        </p:nvGrpSpPr>
        <p:grpSpPr>
          <a:xfrm rot="0">
            <a:off x="1666875" y="6355090"/>
            <a:ext cx="345440" cy="345440"/>
            <a:chOff x="0" y="0"/>
            <a:chExt cx="90980" cy="90980"/>
          </a:xfrm>
        </p:grpSpPr>
        <p:sp>
          <p:nvSpPr>
            <p:cNvPr id="38" name="Freeform 31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9" name="TextBox 32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46" name="TextBox 31"/>
          <p:cNvSpPr txBox="1"/>
          <p:nvPr/>
        </p:nvSpPr>
        <p:spPr>
          <a:xfrm>
            <a:off x="2197100" y="1181100"/>
            <a:ext cx="7694930" cy="514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Asset Management </a:t>
            </a:r>
            <a:r>
              <a:rPr lang="zh-CN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🖥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47" name="TextBox 31"/>
          <p:cNvSpPr txBox="1"/>
          <p:nvPr/>
        </p:nvSpPr>
        <p:spPr>
          <a:xfrm>
            <a:off x="2197100" y="3890010"/>
            <a:ext cx="7694930" cy="514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48" name="TextBox 31"/>
          <p:cNvSpPr txBox="1"/>
          <p:nvPr/>
        </p:nvSpPr>
        <p:spPr>
          <a:xfrm>
            <a:off x="2209800" y="3924300"/>
            <a:ext cx="7694930" cy="55499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Authentication &amp; Authorization </a:t>
            </a:r>
            <a:r>
              <a:rPr lang="zh-CN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🔐</a:t>
            </a:r>
            <a:endParaRPr lang="zh-CN" altLang="en-US" sz="2870">
              <a:solidFill>
                <a:schemeClr val="bg1"/>
              </a:solidFill>
              <a:latin typeface="Cascadia Code" panose="020B0609020000020004" charset="0"/>
              <a:cs typeface="Cascadia Code" panose="020B0609020000020004" charset="0"/>
            </a:endParaRP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49" name="TextBox 31"/>
          <p:cNvSpPr txBox="1"/>
          <p:nvPr/>
        </p:nvSpPr>
        <p:spPr>
          <a:xfrm>
            <a:off x="2209800" y="6286500"/>
            <a:ext cx="7694930" cy="55499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Compliance &amp; Remediation </a:t>
            </a:r>
            <a:r>
              <a:rPr lang="zh-CN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⚙</a:t>
            </a: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️</a:t>
            </a:r>
            <a:endParaRPr lang="en-US" altLang="en-US" sz="2870">
              <a:solidFill>
                <a:schemeClr val="bg1"/>
              </a:solidFill>
              <a:latin typeface="Cascadia Code" panose="020B0609020000020004" charset="0"/>
              <a:cs typeface="Cascadia Code" panose="020B0609020000020004" charset="0"/>
            </a:endParaRP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zh-CN" altLang="en-US" sz="2870">
              <a:solidFill>
                <a:schemeClr val="bg1"/>
              </a:solidFill>
              <a:latin typeface="Cascadia Code" panose="020B0609020000020004" charset="0"/>
              <a:cs typeface="Cascadia Code" panose="020B0609020000020004" charset="0"/>
            </a:endParaRP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50" name="TextBox 31"/>
          <p:cNvSpPr txBox="1"/>
          <p:nvPr/>
        </p:nvSpPr>
        <p:spPr>
          <a:xfrm>
            <a:off x="1676400" y="2211070"/>
            <a:ext cx="8345170" cy="1546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Discover and profile all connected devices</a:t>
            </a:r>
            <a:endParaRPr lang="en-US" altLang="en-US" sz="2870">
              <a:solidFill>
                <a:schemeClr val="bg1"/>
              </a:solidFill>
              <a:latin typeface="Cascadia Code" panose="020B0609020000020004" charset="0"/>
              <a:cs typeface="Cascadia Code" panose="020B0609020000020004" charset="0"/>
            </a:endParaRP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52" name="TextBox 31"/>
          <p:cNvSpPr txBox="1"/>
          <p:nvPr/>
        </p:nvSpPr>
        <p:spPr>
          <a:xfrm>
            <a:off x="1524000" y="4735195"/>
            <a:ext cx="8345170" cy="145161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Verify users/devices before granting access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54" name="TextBox 31"/>
          <p:cNvSpPr txBox="1"/>
          <p:nvPr/>
        </p:nvSpPr>
        <p:spPr>
          <a:xfrm>
            <a:off x="1447800" y="7099935"/>
            <a:ext cx="8345170" cy="145161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>
                <a:solidFill>
                  <a:schemeClr val="bg1"/>
                </a:solidFill>
                <a:latin typeface="Cascadia Code" panose="020B0609020000020004" charset="0"/>
                <a:cs typeface="Cascadia Code" panose="020B0609020000020004" charset="0"/>
                <a:sym typeface="+mn-ea"/>
              </a:rPr>
              <a:t>Enforce policies and isolate vulnerable devices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605460" y="9029768"/>
            <a:ext cx="742179" cy="742179"/>
            <a:chOff x="0" y="0"/>
            <a:chExt cx="195471" cy="1954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471" cy="195471"/>
            </a:xfrm>
            <a:custGeom>
              <a:avLst/>
              <a:gdLst/>
              <a:ahLst/>
              <a:cxnLst/>
              <a:rect l="l" t="t" r="r" b="b"/>
              <a:pathLst>
                <a:path w="195471" h="195471">
                  <a:moveTo>
                    <a:pt x="0" y="0"/>
                  </a:moveTo>
                  <a:lnTo>
                    <a:pt x="195471" y="0"/>
                  </a:lnTo>
                  <a:lnTo>
                    <a:pt x="195471" y="195471"/>
                  </a:lnTo>
                  <a:lnTo>
                    <a:pt x="0" y="195471"/>
                  </a:lnTo>
                  <a:close/>
                </a:path>
              </a:pathLst>
            </a:custGeom>
            <a:gradFill rotWithShape="1">
              <a:gsLst>
                <a:gs pos="0">
                  <a:srgbClr val="006CCD">
                    <a:alpha val="100000"/>
                  </a:srgbClr>
                </a:gs>
                <a:gs pos="100000">
                  <a:srgbClr val="050024">
                    <a:alpha val="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5471" cy="23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1728" y="9182100"/>
            <a:ext cx="724851" cy="45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0"/>
              </a:lnSpc>
              <a:spcBef>
                <a:spcPct val="0"/>
              </a:spcBef>
            </a:pPr>
            <a:r>
              <a:rPr lang="en-US" sz="24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06</a:t>
            </a:r>
            <a:endParaRPr lang="en-US" sz="24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13" name="Group 13"/>
          <p:cNvGrpSpPr/>
          <p:nvPr/>
        </p:nvGrpSpPr>
        <p:grpSpPr>
          <a:xfrm rot="0">
            <a:off x="0" y="2777705"/>
            <a:ext cx="18502431" cy="4350589"/>
            <a:chOff x="0" y="0"/>
            <a:chExt cx="4873068" cy="11458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3068" cy="1145834"/>
            </a:xfrm>
            <a:custGeom>
              <a:avLst/>
              <a:gdLst/>
              <a:ahLst/>
              <a:cxnLst/>
              <a:rect l="l" t="t" r="r" b="b"/>
              <a:pathLst>
                <a:path w="4873068" h="1145834">
                  <a:moveTo>
                    <a:pt x="0" y="0"/>
                  </a:moveTo>
                  <a:lnTo>
                    <a:pt x="4873068" y="0"/>
                  </a:lnTo>
                  <a:lnTo>
                    <a:pt x="4873068" y="1145834"/>
                  </a:lnTo>
                  <a:lnTo>
                    <a:pt x="0" y="114583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41000"/>
                  </a:srgbClr>
                </a:gs>
                <a:gs pos="50000">
                  <a:srgbClr val="0F2949">
                    <a:alpha val="0"/>
                  </a:srgbClr>
                </a:gs>
                <a:gs pos="100000">
                  <a:srgbClr val="328DFF">
                    <a:alpha val="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3068" cy="118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62000" y="3543457"/>
            <a:ext cx="6454684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80"/>
              </a:lnSpc>
            </a:pPr>
            <a:r>
              <a:rPr lang="en-US" altLang="en-US" sz="8000">
                <a:solidFill>
                  <a:srgbClr val="FFFFFF"/>
                </a:solidFill>
                <a:latin typeface="Anton" panose="00000500000000000000"/>
                <a:ea typeface="Anton" panose="00000500000000000000"/>
                <a:cs typeface="Anton" panose="00000500000000000000"/>
                <a:sym typeface="Anton" panose="00000500000000000000"/>
              </a:rPr>
              <a:t>Asset Management</a:t>
            </a:r>
            <a:endParaRPr lang="en-US" altLang="en-US" sz="8000">
              <a:solidFill>
                <a:srgbClr val="FFFFFF"/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  <p:sp>
        <p:nvSpPr>
          <p:cNvPr id="17" name="Freeform 17"/>
          <p:cNvSpPr/>
          <p:nvPr/>
        </p:nvSpPr>
        <p:spPr>
          <a:xfrm flipH="1">
            <a:off x="13217893" y="2068982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0"/>
                </a:moveTo>
                <a:lnTo>
                  <a:pt x="0" y="0"/>
                </a:lnTo>
                <a:lnTo>
                  <a:pt x="0" y="4114800"/>
                </a:lnTo>
                <a:lnTo>
                  <a:pt x="5802923" y="4114800"/>
                </a:lnTo>
                <a:lnTo>
                  <a:pt x="580292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 rot="0">
            <a:off x="7724284" y="2469037"/>
            <a:ext cx="345440" cy="345440"/>
            <a:chOff x="0" y="0"/>
            <a:chExt cx="90980" cy="909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305800" y="2030095"/>
            <a:ext cx="5946140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Automatically detects all network-connected devices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27" name="Group 27"/>
          <p:cNvGrpSpPr/>
          <p:nvPr/>
        </p:nvGrpSpPr>
        <p:grpSpPr>
          <a:xfrm rot="0">
            <a:off x="7696344" y="4046091"/>
            <a:ext cx="345440" cy="345440"/>
            <a:chOff x="0" y="0"/>
            <a:chExt cx="90980" cy="909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305800" y="3703955"/>
            <a:ext cx="7694930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Uses Fingerbank to perform device fingerprinting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2" name="Group 27"/>
          <p:cNvGrpSpPr/>
          <p:nvPr/>
        </p:nvGrpSpPr>
        <p:grpSpPr>
          <a:xfrm rot="0">
            <a:off x="7696344" y="5623431"/>
            <a:ext cx="345440" cy="345440"/>
            <a:chOff x="0" y="0"/>
            <a:chExt cx="90980" cy="90980"/>
          </a:xfrm>
        </p:grpSpPr>
        <p:sp>
          <p:nvSpPr>
            <p:cNvPr id="33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4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5" name="TextBox 31"/>
          <p:cNvSpPr txBox="1"/>
          <p:nvPr/>
        </p:nvSpPr>
        <p:spPr>
          <a:xfrm>
            <a:off x="8305800" y="5283200"/>
            <a:ext cx="8428355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Profiles devices based on traffic patterns and DHCP/HTTP signatures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6" name="Group 27"/>
          <p:cNvGrpSpPr/>
          <p:nvPr/>
        </p:nvGrpSpPr>
        <p:grpSpPr>
          <a:xfrm rot="0">
            <a:off x="7772544" y="7376666"/>
            <a:ext cx="345440" cy="345440"/>
            <a:chOff x="0" y="0"/>
            <a:chExt cx="90980" cy="90980"/>
          </a:xfrm>
        </p:grpSpPr>
        <p:sp>
          <p:nvSpPr>
            <p:cNvPr id="37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8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9" name="TextBox 31"/>
          <p:cNvSpPr txBox="1"/>
          <p:nvPr/>
        </p:nvSpPr>
        <p:spPr>
          <a:xfrm>
            <a:off x="8347710" y="7128510"/>
            <a:ext cx="8428355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Helps enforce role- and device-based policies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605460" y="9029768"/>
            <a:ext cx="742179" cy="742179"/>
            <a:chOff x="0" y="0"/>
            <a:chExt cx="195471" cy="1954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471" cy="195471"/>
            </a:xfrm>
            <a:custGeom>
              <a:avLst/>
              <a:gdLst/>
              <a:ahLst/>
              <a:cxnLst/>
              <a:rect l="l" t="t" r="r" b="b"/>
              <a:pathLst>
                <a:path w="195471" h="195471">
                  <a:moveTo>
                    <a:pt x="0" y="0"/>
                  </a:moveTo>
                  <a:lnTo>
                    <a:pt x="195471" y="0"/>
                  </a:lnTo>
                  <a:lnTo>
                    <a:pt x="195471" y="195471"/>
                  </a:lnTo>
                  <a:lnTo>
                    <a:pt x="0" y="195471"/>
                  </a:lnTo>
                  <a:close/>
                </a:path>
              </a:pathLst>
            </a:custGeom>
            <a:gradFill rotWithShape="1">
              <a:gsLst>
                <a:gs pos="0">
                  <a:srgbClr val="006CCD">
                    <a:alpha val="100000"/>
                  </a:srgbClr>
                </a:gs>
                <a:gs pos="100000">
                  <a:srgbClr val="050024">
                    <a:alpha val="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5471" cy="23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1728" y="9182100"/>
            <a:ext cx="724851" cy="45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0"/>
              </a:lnSpc>
              <a:spcBef>
                <a:spcPct val="0"/>
              </a:spcBef>
            </a:pPr>
            <a:r>
              <a:rPr lang="en-US" sz="24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06</a:t>
            </a:r>
            <a:endParaRPr lang="en-US" sz="24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17" name="Freeform 17"/>
          <p:cNvSpPr/>
          <p:nvPr/>
        </p:nvSpPr>
        <p:spPr>
          <a:xfrm flipH="1">
            <a:off x="13217893" y="2068982"/>
            <a:ext cx="5802923" cy="4114800"/>
          </a:xfrm>
          <a:custGeom>
            <a:avLst/>
            <a:gdLst/>
            <a:ahLst/>
            <a:cxnLst/>
            <a:rect l="l" t="t" r="r" b="b"/>
            <a:pathLst>
              <a:path w="5802923" h="4114800">
                <a:moveTo>
                  <a:pt x="5802923" y="0"/>
                </a:moveTo>
                <a:lnTo>
                  <a:pt x="0" y="0"/>
                </a:lnTo>
                <a:lnTo>
                  <a:pt x="0" y="4114800"/>
                </a:lnTo>
                <a:lnTo>
                  <a:pt x="5802923" y="4114800"/>
                </a:lnTo>
                <a:lnTo>
                  <a:pt x="580292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 rot="0">
            <a:off x="1447944" y="2229642"/>
            <a:ext cx="345440" cy="345440"/>
            <a:chOff x="0" y="0"/>
            <a:chExt cx="90980" cy="909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286000" y="1866900"/>
            <a:ext cx="8377555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802.1X Authentication – Secure user/device login using certificates or credentials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27" name="Group 27"/>
          <p:cNvGrpSpPr/>
          <p:nvPr/>
        </p:nvGrpSpPr>
        <p:grpSpPr>
          <a:xfrm rot="0">
            <a:off x="1447944" y="3827016"/>
            <a:ext cx="345440" cy="345440"/>
            <a:chOff x="0" y="0"/>
            <a:chExt cx="90980" cy="909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286000" y="3437890"/>
            <a:ext cx="8780780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MAC Authentication – Fallback for devices that don’t support 802.1X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2" name="Group 27"/>
          <p:cNvGrpSpPr/>
          <p:nvPr/>
        </p:nvGrpSpPr>
        <p:grpSpPr>
          <a:xfrm rot="0">
            <a:off x="1447944" y="5675501"/>
            <a:ext cx="345440" cy="345440"/>
            <a:chOff x="0" y="0"/>
            <a:chExt cx="90980" cy="90980"/>
          </a:xfrm>
        </p:grpSpPr>
        <p:sp>
          <p:nvSpPr>
            <p:cNvPr id="33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4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5" name="TextBox 31"/>
          <p:cNvSpPr txBox="1"/>
          <p:nvPr/>
        </p:nvSpPr>
        <p:spPr>
          <a:xfrm>
            <a:off x="2286000" y="5295900"/>
            <a:ext cx="8428355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Guest Authentication – Self-service or sponsor-based guest access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6" name="Group 27"/>
          <p:cNvGrpSpPr/>
          <p:nvPr/>
        </p:nvGrpSpPr>
        <p:grpSpPr>
          <a:xfrm rot="0">
            <a:off x="1447944" y="7650351"/>
            <a:ext cx="345440" cy="345440"/>
            <a:chOff x="0" y="0"/>
            <a:chExt cx="90980" cy="90980"/>
          </a:xfrm>
        </p:grpSpPr>
        <p:sp>
          <p:nvSpPr>
            <p:cNvPr id="37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8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9" name="TextBox 31"/>
          <p:cNvSpPr txBox="1"/>
          <p:nvPr/>
        </p:nvSpPr>
        <p:spPr>
          <a:xfrm>
            <a:off x="2286000" y="7235825"/>
            <a:ext cx="8428355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Captive Portal Authentication – Redirect users to a login portal on connection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" name="Group 16"/>
          <p:cNvGrpSpPr/>
          <p:nvPr/>
        </p:nvGrpSpPr>
        <p:grpSpPr>
          <a:xfrm rot="0">
            <a:off x="10262870" y="2492375"/>
            <a:ext cx="8025130" cy="3417570"/>
            <a:chOff x="0" y="0"/>
            <a:chExt cx="1991542" cy="774555"/>
          </a:xfrm>
        </p:grpSpPr>
        <p:sp>
          <p:nvSpPr>
            <p:cNvPr id="6" name="Freeform 17"/>
            <p:cNvSpPr/>
            <p:nvPr/>
          </p:nvSpPr>
          <p:spPr>
            <a:xfrm>
              <a:off x="0" y="0"/>
              <a:ext cx="1991542" cy="774555"/>
            </a:xfrm>
            <a:custGeom>
              <a:avLst/>
              <a:gdLst/>
              <a:ahLst/>
              <a:cxnLst/>
              <a:rect l="l" t="t" r="r" b="b"/>
              <a:pathLst>
                <a:path w="1991542" h="774555">
                  <a:moveTo>
                    <a:pt x="0" y="0"/>
                  </a:moveTo>
                  <a:lnTo>
                    <a:pt x="1991542" y="0"/>
                  </a:lnTo>
                  <a:lnTo>
                    <a:pt x="1991542" y="774555"/>
                  </a:lnTo>
                  <a:lnTo>
                    <a:pt x="0" y="774555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>
                    <a:alpha val="41000"/>
                  </a:srgbClr>
                </a:gs>
                <a:gs pos="100000">
                  <a:srgbClr val="000000">
                    <a:alpha val="41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91542" cy="812655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7" name="TextBox 16"/>
          <p:cNvSpPr txBox="1"/>
          <p:nvPr/>
        </p:nvSpPr>
        <p:spPr>
          <a:xfrm>
            <a:off x="11734800" y="3086257"/>
            <a:ext cx="6454684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l">
              <a:lnSpc>
                <a:spcPts val="8480"/>
              </a:lnSpc>
            </a:pPr>
            <a:r>
              <a:rPr lang="en-US" altLang="en-US" sz="8000">
                <a:solidFill>
                  <a:srgbClr val="FFFFFF"/>
                </a:solidFill>
                <a:latin typeface="Anton" panose="00000500000000000000"/>
                <a:ea typeface="Anton" panose="00000500000000000000"/>
                <a:cs typeface="Anton" panose="00000500000000000000"/>
                <a:sym typeface="Anton" panose="00000500000000000000"/>
              </a:rPr>
              <a:t>Authentication &amp; Authorization</a:t>
            </a:r>
            <a:endParaRPr lang="en-US" altLang="en-US" sz="8000">
              <a:solidFill>
                <a:srgbClr val="FFFFFF"/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605460" y="9029768"/>
            <a:ext cx="742179" cy="742179"/>
            <a:chOff x="0" y="0"/>
            <a:chExt cx="195471" cy="1954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471" cy="195471"/>
            </a:xfrm>
            <a:custGeom>
              <a:avLst/>
              <a:gdLst/>
              <a:ahLst/>
              <a:cxnLst/>
              <a:rect l="l" t="t" r="r" b="b"/>
              <a:pathLst>
                <a:path w="195471" h="195471">
                  <a:moveTo>
                    <a:pt x="0" y="0"/>
                  </a:moveTo>
                  <a:lnTo>
                    <a:pt x="195471" y="0"/>
                  </a:lnTo>
                  <a:lnTo>
                    <a:pt x="195471" y="195471"/>
                  </a:lnTo>
                  <a:lnTo>
                    <a:pt x="0" y="195471"/>
                  </a:lnTo>
                  <a:close/>
                </a:path>
              </a:pathLst>
            </a:custGeom>
            <a:gradFill rotWithShape="1">
              <a:gsLst>
                <a:gs pos="0">
                  <a:srgbClr val="006CCD">
                    <a:alpha val="100000"/>
                  </a:srgbClr>
                </a:gs>
                <a:gs pos="100000">
                  <a:srgbClr val="050024">
                    <a:alpha val="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5471" cy="23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1728" y="9182100"/>
            <a:ext cx="724851" cy="45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0"/>
              </a:lnSpc>
              <a:spcBef>
                <a:spcPct val="0"/>
              </a:spcBef>
            </a:pPr>
            <a:r>
              <a:rPr lang="en-US" sz="24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06</a:t>
            </a:r>
            <a:endParaRPr lang="en-US" sz="24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8991744" y="2374422"/>
            <a:ext cx="345440" cy="345440"/>
            <a:chOff x="0" y="0"/>
            <a:chExt cx="90980" cy="909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753600" y="1943100"/>
            <a:ext cx="8377555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Automated Vulnerability Scanning with Greenbone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27" name="Group 27"/>
          <p:cNvGrpSpPr/>
          <p:nvPr/>
        </p:nvGrpSpPr>
        <p:grpSpPr>
          <a:xfrm rot="0">
            <a:off x="9067944" y="3811776"/>
            <a:ext cx="345440" cy="345440"/>
            <a:chOff x="0" y="0"/>
            <a:chExt cx="90980" cy="909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9753600" y="3658235"/>
            <a:ext cx="8222615" cy="514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Scan results analyzed for compliance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2" name="Group 27"/>
          <p:cNvGrpSpPr/>
          <p:nvPr/>
        </p:nvGrpSpPr>
        <p:grpSpPr>
          <a:xfrm rot="0">
            <a:off x="9144144" y="5675501"/>
            <a:ext cx="345440" cy="345440"/>
            <a:chOff x="0" y="0"/>
            <a:chExt cx="90980" cy="90980"/>
          </a:xfrm>
        </p:grpSpPr>
        <p:sp>
          <p:nvSpPr>
            <p:cNvPr id="33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4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5" name="TextBox 31"/>
          <p:cNvSpPr txBox="1"/>
          <p:nvPr/>
        </p:nvSpPr>
        <p:spPr>
          <a:xfrm>
            <a:off x="9829800" y="5295900"/>
            <a:ext cx="8197850" cy="1030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Devices categorized :  Normal and Isolated based on the scan result .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36" name="Group 27"/>
          <p:cNvGrpSpPr/>
          <p:nvPr/>
        </p:nvGrpSpPr>
        <p:grpSpPr>
          <a:xfrm rot="0">
            <a:off x="9144144" y="7539226"/>
            <a:ext cx="345440" cy="345440"/>
            <a:chOff x="0" y="0"/>
            <a:chExt cx="90980" cy="90980"/>
          </a:xfrm>
        </p:grpSpPr>
        <p:sp>
          <p:nvSpPr>
            <p:cNvPr id="37" name="Freeform 28"/>
            <p:cNvSpPr/>
            <p:nvPr/>
          </p:nvSpPr>
          <p:spPr>
            <a:xfrm>
              <a:off x="0" y="0"/>
              <a:ext cx="90980" cy="90980"/>
            </a:xfrm>
            <a:custGeom>
              <a:avLst/>
              <a:gdLst/>
              <a:ahLst/>
              <a:cxnLst/>
              <a:rect l="l" t="t" r="r" b="b"/>
              <a:pathLst>
                <a:path w="90980" h="90980">
                  <a:moveTo>
                    <a:pt x="0" y="0"/>
                  </a:moveTo>
                  <a:lnTo>
                    <a:pt x="90980" y="0"/>
                  </a:lnTo>
                  <a:lnTo>
                    <a:pt x="90980" y="90980"/>
                  </a:lnTo>
                  <a:lnTo>
                    <a:pt x="0" y="90980"/>
                  </a:lnTo>
                  <a:close/>
                </a:path>
              </a:pathLst>
            </a:custGeom>
            <a:solidFill>
              <a:srgbClr val="006CCD"/>
            </a:solidFill>
          </p:spPr>
        </p:sp>
        <p:sp>
          <p:nvSpPr>
            <p:cNvPr id="38" name="TextBox 29"/>
            <p:cNvSpPr txBox="1"/>
            <p:nvPr/>
          </p:nvSpPr>
          <p:spPr>
            <a:xfrm>
              <a:off x="0" y="-38100"/>
              <a:ext cx="90980" cy="129080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39" name="TextBox 31"/>
          <p:cNvSpPr txBox="1"/>
          <p:nvPr/>
        </p:nvSpPr>
        <p:spPr>
          <a:xfrm>
            <a:off x="9872345" y="7124700"/>
            <a:ext cx="8185150" cy="1546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4020"/>
              </a:lnSpc>
              <a:spcBef>
                <a:spcPct val="0"/>
              </a:spcBef>
            </a:pPr>
            <a:r>
              <a:rPr lang="en-US" altLang="en-US" sz="28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Supports custom policies to define acceptable risk levels and remediation actions .</a:t>
            </a:r>
            <a:endParaRPr lang="en-US" altLang="en-US" sz="28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grpSp>
        <p:nvGrpSpPr>
          <p:cNvPr id="13" name="Group 13"/>
          <p:cNvGrpSpPr/>
          <p:nvPr/>
        </p:nvGrpSpPr>
        <p:grpSpPr>
          <a:xfrm rot="0">
            <a:off x="0" y="2632710"/>
            <a:ext cx="16174720" cy="4495165"/>
            <a:chOff x="0" y="-38131"/>
            <a:chExt cx="4873068" cy="11839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3068" cy="1145834"/>
            </a:xfrm>
            <a:custGeom>
              <a:avLst/>
              <a:gdLst/>
              <a:ahLst/>
              <a:cxnLst/>
              <a:rect l="l" t="t" r="r" b="b"/>
              <a:pathLst>
                <a:path w="4873068" h="1145834">
                  <a:moveTo>
                    <a:pt x="0" y="0"/>
                  </a:moveTo>
                  <a:lnTo>
                    <a:pt x="4873068" y="0"/>
                  </a:lnTo>
                  <a:lnTo>
                    <a:pt x="4873068" y="1145834"/>
                  </a:lnTo>
                  <a:lnTo>
                    <a:pt x="0" y="114583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41000"/>
                  </a:srgbClr>
                </a:gs>
                <a:gs pos="50000">
                  <a:srgbClr val="0F2949">
                    <a:alpha val="0"/>
                  </a:srgbClr>
                </a:gs>
                <a:gs pos="100000">
                  <a:srgbClr val="328DFF">
                    <a:alpha val="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31"/>
              <a:ext cx="2459305" cy="1183912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TextBox 27"/>
          <p:cNvSpPr txBox="1"/>
          <p:nvPr/>
        </p:nvSpPr>
        <p:spPr>
          <a:xfrm>
            <a:off x="76200" y="2837180"/>
            <a:ext cx="6325235" cy="283845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en-US" sz="8000">
                <a:solidFill>
                  <a:srgbClr val="FFFFFF"/>
                </a:solidFill>
                <a:latin typeface="Anton" panose="00000500000000000000"/>
                <a:ea typeface="Anton" panose="00000500000000000000"/>
                <a:cs typeface="Anton" panose="00000500000000000000"/>
                <a:sym typeface="Anton" panose="00000500000000000000"/>
              </a:rPr>
              <a:t>Compliance &amp; Remediation</a:t>
            </a:r>
            <a:endParaRPr lang="en-US" altLang="en-US" sz="8000">
              <a:solidFill>
                <a:srgbClr val="FFFFFF"/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305" t="-11296" r="-799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25047"/>
            <a:ext cx="637879" cy="151931"/>
          </a:xfrm>
          <a:custGeom>
            <a:avLst/>
            <a:gdLst/>
            <a:ahLst/>
            <a:cxnLst/>
            <a:rect l="l" t="t" r="r" b="b"/>
            <a:pathLst>
              <a:path w="637879" h="151931">
                <a:moveTo>
                  <a:pt x="0" y="0"/>
                </a:moveTo>
                <a:lnTo>
                  <a:pt x="637879" y="0"/>
                </a:lnTo>
                <a:lnTo>
                  <a:pt x="637879" y="151931"/>
                </a:lnTo>
                <a:lnTo>
                  <a:pt x="0" y="1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75865" y="901013"/>
            <a:ext cx="572565" cy="327924"/>
          </a:xfrm>
          <a:custGeom>
            <a:avLst/>
            <a:gdLst/>
            <a:ahLst/>
            <a:cxnLst/>
            <a:rect l="l" t="t" r="r" b="b"/>
            <a:pathLst>
              <a:path w="572565" h="327924">
                <a:moveTo>
                  <a:pt x="0" y="0"/>
                </a:moveTo>
                <a:lnTo>
                  <a:pt x="572565" y="0"/>
                </a:lnTo>
                <a:lnTo>
                  <a:pt x="572565" y="327923"/>
                </a:lnTo>
                <a:lnTo>
                  <a:pt x="0" y="327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605460" y="9029768"/>
            <a:ext cx="742179" cy="742179"/>
            <a:chOff x="0" y="0"/>
            <a:chExt cx="195471" cy="1954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471" cy="195471"/>
            </a:xfrm>
            <a:custGeom>
              <a:avLst/>
              <a:gdLst/>
              <a:ahLst/>
              <a:cxnLst/>
              <a:rect l="l" t="t" r="r" b="b"/>
              <a:pathLst>
                <a:path w="195471" h="195471">
                  <a:moveTo>
                    <a:pt x="0" y="0"/>
                  </a:moveTo>
                  <a:lnTo>
                    <a:pt x="195471" y="0"/>
                  </a:lnTo>
                  <a:lnTo>
                    <a:pt x="195471" y="195471"/>
                  </a:lnTo>
                  <a:lnTo>
                    <a:pt x="0" y="195471"/>
                  </a:lnTo>
                  <a:close/>
                </a:path>
              </a:pathLst>
            </a:custGeom>
            <a:gradFill rotWithShape="1">
              <a:gsLst>
                <a:gs pos="0">
                  <a:srgbClr val="006CCD">
                    <a:alpha val="100000"/>
                  </a:srgbClr>
                </a:gs>
                <a:gs pos="100000">
                  <a:srgbClr val="050024">
                    <a:alpha val="0"/>
                  </a:srgbClr>
                </a:gs>
              </a:gsLst>
              <a:lin ang="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5471" cy="23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41728" y="9182100"/>
            <a:ext cx="724851" cy="45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0"/>
              </a:lnSpc>
              <a:spcBef>
                <a:spcPct val="0"/>
              </a:spcBef>
            </a:pPr>
            <a:r>
              <a:rPr lang="en-US" sz="2470" b="1">
                <a:solidFill>
                  <a:srgbClr val="FFFFFF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10</a:t>
            </a:r>
            <a:endParaRPr lang="en-US" sz="2470" b="1">
              <a:solidFill>
                <a:srgbClr val="FFFFFF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904706" y="3736954"/>
            <a:ext cx="6201927" cy="166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FFFFFF"/>
                </a:solidFill>
                <a:latin typeface="Anton" panose="00000500000000000000"/>
                <a:ea typeface="Anton" panose="00000500000000000000"/>
                <a:cs typeface="Anton" panose="00000500000000000000"/>
                <a:sym typeface="Anton" panose="00000500000000000000"/>
              </a:rPr>
              <a:t>THANK YOU </a:t>
            </a:r>
            <a:endParaRPr lang="en-US" sz="7000">
              <a:solidFill>
                <a:srgbClr val="FFFFFF"/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  <a:p>
            <a:pPr algn="ctr">
              <a:lnSpc>
                <a:spcPts val="6510"/>
              </a:lnSpc>
            </a:pPr>
            <a:endParaRPr lang="en-US" sz="7000">
              <a:solidFill>
                <a:srgbClr val="FFFFFF"/>
              </a:solidFill>
              <a:latin typeface="Anton" panose="0000050000000000000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-304338" y="2379879"/>
            <a:ext cx="3941834" cy="2795119"/>
          </a:xfrm>
          <a:custGeom>
            <a:avLst/>
            <a:gdLst/>
            <a:ahLst/>
            <a:cxnLst/>
            <a:rect l="l" t="t" r="r" b="b"/>
            <a:pathLst>
              <a:path w="3941834" h="2795119">
                <a:moveTo>
                  <a:pt x="0" y="0"/>
                </a:moveTo>
                <a:lnTo>
                  <a:pt x="3941835" y="0"/>
                </a:lnTo>
                <a:lnTo>
                  <a:pt x="3941835" y="2795119"/>
                </a:lnTo>
                <a:lnTo>
                  <a:pt x="0" y="27951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15885748" y="8374388"/>
            <a:ext cx="3941834" cy="2795119"/>
          </a:xfrm>
          <a:custGeom>
            <a:avLst/>
            <a:gdLst/>
            <a:ahLst/>
            <a:cxnLst/>
            <a:rect l="l" t="t" r="r" b="b"/>
            <a:pathLst>
              <a:path w="3941834" h="2795119">
                <a:moveTo>
                  <a:pt x="3941834" y="0"/>
                </a:moveTo>
                <a:lnTo>
                  <a:pt x="0" y="0"/>
                </a:lnTo>
                <a:lnTo>
                  <a:pt x="0" y="2795119"/>
                </a:lnTo>
                <a:lnTo>
                  <a:pt x="3941834" y="2795119"/>
                </a:lnTo>
                <a:lnTo>
                  <a:pt x="394183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1234</Words>
  <Application>WPS Presentation</Application>
  <PresentationFormat>On-screen Show (4:3)</PresentationFormat>
  <Paragraphs>69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SimSun</vt:lpstr>
      <vt:lpstr>Wingdings</vt:lpstr>
      <vt:lpstr>Anton</vt:lpstr>
      <vt:lpstr>Poppins Medium</vt:lpstr>
      <vt:lpstr>Cascadia Code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Modern Futuristic Cyber Security Presentation</dc:title>
  <dc:creator/>
  <cp:lastModifiedBy>Sibin Sabu</cp:lastModifiedBy>
  <cp:revision>4</cp:revision>
  <dcterms:created xsi:type="dcterms:W3CDTF">2006-08-16T00:00:00Z</dcterms:created>
  <dcterms:modified xsi:type="dcterms:W3CDTF">2025-06-11T10:22:30Z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82EBF9A4A5574DD7964FB32CBACD847D_13</vt:lpwstr>
  </property>
  <property fmtid="{D5CDD505-2E9C-101B-9397-08002B2CF9AE}" pid="3" name="KSOProductBuildVer">
    <vt:lpwstr>1033-12.2.0.21179</vt:lpwstr>
  </property>
</Properties>
</file>