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006efb3c1984bf5" /><Relationship Type="http://schemas.openxmlformats.org/officeDocument/2006/relationships/extended-properties" Target="/docProps/app.xml" Id="R26b26f8bc56b402e" /><Relationship Type="http://schemas.openxmlformats.org/officeDocument/2006/relationships/officeDocument" Target="/ppt/presentation.xml" Id="Rcd5fdf0291b146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97486aa1fb4627"/>
  </p:sldMasterIdLst>
  <p:notesMasterIdLst>
    <p:notesMasterId xmlns:r="http://schemas.openxmlformats.org/officeDocument/2006/relationships" r:id="R7c3f6a43b3ee4e07"/>
  </p:notesMasterIdLst>
  <p:sldIdLst>
    <p:sldId xmlns:r="http://schemas.openxmlformats.org/officeDocument/2006/relationships" id="256" r:id="R423fb80d507b4f91"/>
    <p:sldId xmlns:r="http://schemas.openxmlformats.org/officeDocument/2006/relationships" id="257" r:id="R89cc2aa72e644779"/>
    <p:sldId xmlns:r="http://schemas.openxmlformats.org/officeDocument/2006/relationships" id="258" r:id="Re51c6449300e46eb"/>
    <p:sldId xmlns:r="http://schemas.openxmlformats.org/officeDocument/2006/relationships" id="259" r:id="R19e9474f402b42b4"/>
    <p:sldId xmlns:r="http://schemas.openxmlformats.org/officeDocument/2006/relationships" id="260" r:id="Rc73c176e6d7a43fd"/>
    <p:sldId xmlns:r="http://schemas.openxmlformats.org/officeDocument/2006/relationships" id="261" r:id="R0bf686eac0554b8a"/>
    <p:sldId xmlns:r="http://schemas.openxmlformats.org/officeDocument/2006/relationships" id="262" r:id="Rbdfc9c535a0841d9"/>
    <p:sldId xmlns:r="http://schemas.openxmlformats.org/officeDocument/2006/relationships" id="263" r:id="R1b3c3b10ea4c4bb0"/>
    <p:sldId xmlns:r="http://schemas.openxmlformats.org/officeDocument/2006/relationships" id="264" r:id="R5c6ab24f6f8e4e24"/>
    <p:sldId xmlns:r="http://schemas.openxmlformats.org/officeDocument/2006/relationships" id="265" r:id="Refe1d61907fa4f02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26ac17c117b74608" /><Relationship Type="http://schemas.openxmlformats.org/officeDocument/2006/relationships/slideMaster" Target="/ppt/slideMasters/slideMaster1.xml" Id="R1297486aa1fb4627" /><Relationship Type="http://schemas.openxmlformats.org/officeDocument/2006/relationships/notesMaster" Target="/ppt/notesMasters/notesMaster1.xml" Id="R7c3f6a43b3ee4e07" /><Relationship Type="http://schemas.openxmlformats.org/officeDocument/2006/relationships/presProps" Target="/ppt/presProps.xml" Id="R0acd3bbe94ed4bd1" /><Relationship Type="http://schemas.openxmlformats.org/officeDocument/2006/relationships/tableStyles" Target="/ppt/tableStyles.xml" Id="R610ebc5ff64b4fc2" /><Relationship Type="http://schemas.openxmlformats.org/officeDocument/2006/relationships/slide" Target="/ppt/slides/slide1.xml" Id="R423fb80d507b4f91" /><Relationship Type="http://schemas.openxmlformats.org/officeDocument/2006/relationships/slide" Target="/ppt/slides/slide2.xml" Id="R89cc2aa72e644779" /><Relationship Type="http://schemas.openxmlformats.org/officeDocument/2006/relationships/slide" Target="/ppt/slides/slide3.xml" Id="Re51c6449300e46eb" /><Relationship Type="http://schemas.openxmlformats.org/officeDocument/2006/relationships/slide" Target="/ppt/slides/slide4.xml" Id="R19e9474f402b42b4" /><Relationship Type="http://schemas.openxmlformats.org/officeDocument/2006/relationships/slide" Target="/ppt/slides/slide5.xml" Id="Rc73c176e6d7a43fd" /><Relationship Type="http://schemas.openxmlformats.org/officeDocument/2006/relationships/slide" Target="/ppt/slides/slide6.xml" Id="R0bf686eac0554b8a" /><Relationship Type="http://schemas.openxmlformats.org/officeDocument/2006/relationships/slide" Target="/ppt/slides/slide7.xml" Id="Rbdfc9c535a0841d9" /><Relationship Type="http://schemas.openxmlformats.org/officeDocument/2006/relationships/slide" Target="/ppt/slides/slide8.xml" Id="R1b3c3b10ea4c4bb0" /><Relationship Type="http://schemas.openxmlformats.org/officeDocument/2006/relationships/slide" Target="/ppt/slides/slide9.xml" Id="R5c6ab24f6f8e4e24" /><Relationship Type="http://schemas.openxmlformats.org/officeDocument/2006/relationships/slide" Target="/ppt/slides/slide10.xml" Id="Refe1d61907fa4f0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5627d70a31e4cc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373a64b61254379" /><Relationship Type="http://schemas.openxmlformats.org/officeDocument/2006/relationships/notesMaster" Target="/ppt/notesMasters/notesMaster1.xml" Id="R6e083d98c2b8401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28b919435b646c2" /><Relationship Type="http://schemas.openxmlformats.org/officeDocument/2006/relationships/notesMaster" Target="/ppt/notesMasters/notesMaster1.xml" Id="Rd8a207a148ab4c7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d493fcb70fa41a3" /><Relationship Type="http://schemas.openxmlformats.org/officeDocument/2006/relationships/notesMaster" Target="/ppt/notesMasters/notesMaster1.xml" Id="R87a1a608bf7e4bf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d0a287ec78b44ac" /><Relationship Type="http://schemas.openxmlformats.org/officeDocument/2006/relationships/notesMaster" Target="/ppt/notesMasters/notesMaster1.xml" Id="Refad426b144845c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87e3e987db5436c" /><Relationship Type="http://schemas.openxmlformats.org/officeDocument/2006/relationships/notesMaster" Target="/ppt/notesMasters/notesMaster1.xml" Id="R3b33b17fffb5490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54de0aa1e05746c2" /><Relationship Type="http://schemas.openxmlformats.org/officeDocument/2006/relationships/notesMaster" Target="/ppt/notesMasters/notesMaster1.xml" Id="R410693abdeea465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dd91599f8d24136" /><Relationship Type="http://schemas.openxmlformats.org/officeDocument/2006/relationships/notesMaster" Target="/ppt/notesMasters/notesMaster1.xml" Id="R3ce52c72fc1a449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2539d1418cdf4ade" /><Relationship Type="http://schemas.openxmlformats.org/officeDocument/2006/relationships/notesMaster" Target="/ppt/notesMasters/notesMaster1.xml" Id="R7a783f37c5b946b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10eabc73c3e4dfc" /><Relationship Type="http://schemas.openxmlformats.org/officeDocument/2006/relationships/notesMaster" Target="/ppt/notesMasters/notesMaster1.xml" Id="Rfada6b8a27df48d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a90adca634b4735" /><Relationship Type="http://schemas.openxmlformats.org/officeDocument/2006/relationships/notesMaster" Target="/ppt/notesMasters/notesMaster1.xml" Id="R3da36e29cebd4b4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52b7dcda1f426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8f5d0a9990a412a" /><Relationship Type="http://schemas.openxmlformats.org/officeDocument/2006/relationships/slideLayout" Target="/ppt/slideLayouts/slideLayout1.xml" Id="R1304199d7177454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04199d7177454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bc79ca7c44d89" /><Relationship Type="http://schemas.openxmlformats.org/officeDocument/2006/relationships/notesSlide" Target="/ppt/notesSlides/notesSlide1.xml" Id="R7f53dd151c3647c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9b4f1c8bf4cf4" /><Relationship Type="http://schemas.openxmlformats.org/officeDocument/2006/relationships/notesSlide" Target="/ppt/notesSlides/notesSlide10.xml" Id="R3f9f068d2e5043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ebb4f2d194ca8" /><Relationship Type="http://schemas.openxmlformats.org/officeDocument/2006/relationships/notesSlide" Target="/ppt/notesSlides/notesSlide2.xml" Id="Rcd627376e22244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406b1655d4c17" /><Relationship Type="http://schemas.openxmlformats.org/officeDocument/2006/relationships/notesSlide" Target="/ppt/notesSlides/notesSlide3.xml" Id="R52086255557345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ebca9d464478d" /><Relationship Type="http://schemas.openxmlformats.org/officeDocument/2006/relationships/notesSlide" Target="/ppt/notesSlides/notesSlide4.xml" Id="Rba7bf41207a046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0be7df1f440e9" /><Relationship Type="http://schemas.openxmlformats.org/officeDocument/2006/relationships/notesSlide" Target="/ppt/notesSlides/notesSlide5.xml" Id="R555ffb0ab8474a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68468f40741ee" /><Relationship Type="http://schemas.openxmlformats.org/officeDocument/2006/relationships/notesSlide" Target="/ppt/notesSlides/notesSlide6.xml" Id="R8dd3c966f59b4a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3982f032e4cc6" /><Relationship Type="http://schemas.openxmlformats.org/officeDocument/2006/relationships/notesSlide" Target="/ppt/notesSlides/notesSlide7.xml" Id="Rc50722980b28438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d169e129a426d" /><Relationship Type="http://schemas.openxmlformats.org/officeDocument/2006/relationships/notesSlide" Target="/ppt/notesSlides/notesSlide8.xml" Id="R435d9796f0ae429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577693db444c0" /><Relationship Type="http://schemas.openxmlformats.org/officeDocument/2006/relationships/notesSlide" Target="/ppt/notesSlides/notesSlide9.xml" Id="R9886a05a89314b1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">
            <a:extLst xmlns:a="http://schemas.openxmlformats.org/drawingml/2006/main">
              <a:ext uri="{FF2B5EF4-FFF2-40B4-BE49-F238E27FC236}">
                <a16:creationId xmlns:a16="http://schemas.microsoft.com/office/drawing/2014/main" id="{54A0B3AF-CBB8-49E1-8E47-A50653551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0D4E118-F948-402A-9CED-362E3E41F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619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3D8DFF"/>
                </a:solidFill>
              </a:defRPr>
            </a:pPr>
            <a:r>
              <a:rPr sz="1200" b="1">
                <a:solidFill>
                  <a:srgbClr val="3D8DFF"/>
                </a:solidFill>
              </a:rPr>
              <a:t>PRIVATE ENTERPRISE AI PLATFORM</a:t>
            </a:r>
          </a:p>
        </p:txBody>
      </p:sp>
      <p:sp>
        <p:nvSpPr>
          <p:cNvPr id="3" name="cover-title">
            <a:extLst xmlns:a="http://schemas.openxmlformats.org/drawingml/2006/main">
              <a:ext uri="{FF2B5EF4-FFF2-40B4-BE49-F238E27FC236}">
                <a16:creationId xmlns:a16="http://schemas.microsoft.com/office/drawing/2014/main" id="{F49F191C-5500-4E43-917D-63CB39F62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4950"/>
            <a:ext cx="85725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5100" b="1">
                <a:solidFill>
                  <a:srgbClr val="000000"/>
                </a:solidFill>
              </a:defRPr>
            </a:pPr>
            <a:r>
              <a:rPr sz="5100" b="1">
                <a:solidFill>
                  <a:srgbClr val="000000"/>
                </a:solidFill>
              </a:rPr>
              <a:t>Nexus One AI</a:t>
            </a:r>
          </a:p>
        </p:txBody>
      </p:sp>
      <p:sp>
        <p:nvSpPr>
          <p:cNvPr id="4" name="cover-sub">
            <a:extLst xmlns:a="http://schemas.openxmlformats.org/drawingml/2006/main">
              <a:ext uri="{FF2B5EF4-FFF2-40B4-BE49-F238E27FC236}">
                <a16:creationId xmlns:a16="http://schemas.microsoft.com/office/drawing/2014/main" id="{B2E8D3B9-E114-4644-9237-7009A07DA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8096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5A6472"/>
                </a:solidFill>
              </a:defRPr>
            </a:pPr>
            <a:r>
              <a:rPr sz="2100" b="0">
                <a:solidFill>
                  <a:srgbClr val="5A6472"/>
                </a:solidFill>
              </a:rPr>
              <a:t>One governed platform for local AI, knowledge, automation, evaluation, application development, and operations.</a:t>
            </a:r>
          </a:p>
        </p:txBody>
      </p:sp>
      <p:sp>
        <p:nvSpPr>
          <p:cNvPr id="5" name="proof-band">
            <a:extLst xmlns:a="http://schemas.openxmlformats.org/drawingml/2006/main">
              <a:ext uri="{FF2B5EF4-FFF2-40B4-BE49-F238E27FC236}">
                <a16:creationId xmlns:a16="http://schemas.microsoft.com/office/drawing/2014/main" id="{921F4B68-CB03-4839-95D3-AC2C58CC5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86300"/>
            <a:ext cx="10820400" cy="971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proof">
            <a:extLst xmlns:a="http://schemas.openxmlformats.org/drawingml/2006/main">
              <a:ext uri="{FF2B5EF4-FFF2-40B4-BE49-F238E27FC236}">
                <a16:creationId xmlns:a16="http://schemas.microsoft.com/office/drawing/2014/main" id="{6E3CD7D6-6609-432B-8551-6E9D80981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857750"/>
            <a:ext cx="2571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A6472"/>
                </a:solidFill>
              </a:defRPr>
            </a:pPr>
            <a:r>
              <a:rPr sz="1050" b="1">
                <a:solidFill>
                  <a:srgbClr val="5A6472"/>
                </a:solidFill>
              </a:rPr>
              <a:t>CERTIFIED DEMO BASELINE</a:t>
            </a:r>
          </a:p>
        </p:txBody>
      </p:sp>
      <p:sp>
        <p:nvSpPr>
          <p:cNvPr id="7" name="proof2">
            <a:extLst xmlns:a="http://schemas.openxmlformats.org/drawingml/2006/main">
              <a:ext uri="{FF2B5EF4-FFF2-40B4-BE49-F238E27FC236}">
                <a16:creationId xmlns:a16="http://schemas.microsoft.com/office/drawing/2014/main" id="{6608FDAF-181A-46E5-9B9A-AEF408BC6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124450"/>
            <a:ext cx="933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0000"/>
                </a:solidFill>
              </a:defRPr>
            </a:pPr>
            <a:r>
              <a:rPr sz="1650" b="1">
                <a:solidFill>
                  <a:srgbClr val="000000"/>
                </a:solidFill>
              </a:rPr>
              <a:t>Real inference  •  real workflows  •  real dataset generation  •  real CUDA LoRA training</a:t>
            </a:r>
          </a:p>
        </p:txBody>
      </p:sp>
      <p:sp>
        <p:nvSpPr>
          <p:cNvPr id="8" name="date">
            <a:extLst xmlns:a="http://schemas.openxmlformats.org/drawingml/2006/main">
              <a:ext uri="{FF2B5EF4-FFF2-40B4-BE49-F238E27FC236}">
                <a16:creationId xmlns:a16="http://schemas.microsoft.com/office/drawing/2014/main" id="{F4C0AA94-49A7-45EA-BD9B-A62B86638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29350"/>
            <a:ext cx="1905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A6472"/>
                </a:solidFill>
              </a:defRPr>
            </a:pPr>
            <a:r>
              <a:rPr sz="900" b="1">
                <a:solidFill>
                  <a:srgbClr val="5A6472"/>
                </a:solidFill>
              </a:rPr>
              <a:t>21 JULY 2026</a:t>
            </a:r>
          </a:p>
        </p:txBody>
      </p:sp>
    </p:spTree>
    <p:extLst>
      <p:ext uri="{BB962C8B-B14F-4D97-AF65-F5344CB8AC3E}">
        <p14:creationId xmlns:p14="http://schemas.microsoft.com/office/powerpoint/2010/main" val="19616676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0000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eyebrow">
            <a:extLst xmlns:a="http://schemas.openxmlformats.org/drawingml/2006/main">
              <a:ext uri="{FF2B5EF4-FFF2-40B4-BE49-F238E27FC236}">
                <a16:creationId xmlns:a16="http://schemas.microsoft.com/office/drawing/2014/main" id="{861A998D-F8EC-485C-BEBA-4CD4C1D1A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</a:defRPr>
            </a:pPr>
            <a:r>
              <a:rPr sz="1050" b="1">
                <a:solidFill>
                  <a:srgbClr val="3D8DFF"/>
                </a:solidFill>
              </a:rPr>
              <a:t>DECISION</a:t>
            </a:r>
          </a:p>
        </p:txBody>
      </p:sp>
      <p:sp>
        <p:nvSpPr>
          <p:cNvPr id="2" name="close">
            <a:extLst xmlns:a="http://schemas.openxmlformats.org/drawingml/2006/main">
              <a:ext uri="{FF2B5EF4-FFF2-40B4-BE49-F238E27FC236}">
                <a16:creationId xmlns:a16="http://schemas.microsoft.com/office/drawing/2014/main" id="{9E3E040F-E255-4290-A842-3B73DA38C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10096500" cy="2076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Use the certified baseline to run customer demos now—while the next phases make delivery repeatable at enterprise scale.</a:t>
            </a:r>
          </a:p>
        </p:txBody>
      </p:sp>
      <p:sp>
        <p:nvSpPr>
          <p:cNvPr id="3" name="close-rule">
            <a:extLst xmlns:a="http://schemas.openxmlformats.org/drawingml/2006/main">
              <a:ext uri="{FF2B5EF4-FFF2-40B4-BE49-F238E27FC236}">
                <a16:creationId xmlns:a16="http://schemas.microsoft.com/office/drawing/2014/main" id="{F9ABBFD9-2169-4B81-B01E-9962744AD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ask">
            <a:extLst xmlns:a="http://schemas.openxmlformats.org/drawingml/2006/main">
              <a:ext uri="{FF2B5EF4-FFF2-40B4-BE49-F238E27FC236}">
                <a16:creationId xmlns:a16="http://schemas.microsoft.com/office/drawing/2014/main" id="{C363967B-9D29-48EB-8775-CFB5A1D2A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958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D0EDFA"/>
                </a:solidFill>
              </a:defRPr>
            </a:pPr>
            <a:r>
              <a:rPr sz="1050" b="1">
                <a:solidFill>
                  <a:srgbClr val="D0EDFA"/>
                </a:solidFill>
              </a:rPr>
              <a:t>IMMEDIATE ACTION</a:t>
            </a:r>
          </a:p>
        </p:txBody>
      </p:sp>
      <p:sp>
        <p:nvSpPr>
          <p:cNvPr id="5" name="ask2">
            <a:extLst xmlns:a="http://schemas.openxmlformats.org/drawingml/2006/main">
              <a:ext uri="{FF2B5EF4-FFF2-40B4-BE49-F238E27FC236}">
                <a16:creationId xmlns:a16="http://schemas.microsoft.com/office/drawing/2014/main" id="{A4A613BE-3F06-4B76-B44A-BF211BAA1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57750"/>
            <a:ext cx="9525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Approve demo hardening and model-lifecycle work as the next product sprint.</a:t>
            </a:r>
          </a:p>
        </p:txBody>
      </p:sp>
      <p:sp>
        <p:nvSpPr>
          <p:cNvPr id="6" name="source">
            <a:extLst xmlns:a="http://schemas.openxmlformats.org/drawingml/2006/main">
              <a:ext uri="{FF2B5EF4-FFF2-40B4-BE49-F238E27FC236}">
                <a16:creationId xmlns:a16="http://schemas.microsoft.com/office/drawing/2014/main" id="{FC3DDAE1-8D6C-4CE4-BE11-5DAA83E09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0"/>
            <a:ext cx="590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B8BCC4"/>
                </a:solidFill>
              </a:defRPr>
            </a:pPr>
            <a:r>
              <a:rPr sz="825" b="0">
                <a:solidFill>
                  <a:srgbClr val="B8BCC4"/>
                </a:solidFill>
              </a:rPr>
              <a:t>Source of truth: cgit/docs/CURRENT_CAPABILITIES.md</a:t>
            </a:r>
          </a:p>
        </p:txBody>
      </p:sp>
    </p:spTree>
    <p:extLst>
      <p:ext uri="{BB962C8B-B14F-4D97-AF65-F5344CB8AC3E}">
        <p14:creationId xmlns:p14="http://schemas.microsoft.com/office/powerpoint/2010/main" val="26323114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kicker">
            <a:extLst xmlns:a="http://schemas.openxmlformats.org/drawingml/2006/main">
              <a:ext uri="{FF2B5EF4-FFF2-40B4-BE49-F238E27FC236}">
                <a16:creationId xmlns:a16="http://schemas.microsoft.com/office/drawing/2014/main" id="{43CAE1D4-5DC1-4F6A-B2B3-714E31496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</a:defRPr>
            </a:pPr>
            <a:r>
              <a:rPr sz="1050" b="1">
                <a:solidFill>
                  <a:srgbClr val="3D8DFF"/>
                </a:solidFill>
              </a:rPr>
              <a:t>WHY NOW</a:t>
            </a:r>
          </a:p>
        </p:txBody>
      </p:sp>
      <p:sp>
        <p:nvSpPr>
          <p:cNvPr id="2" name="headline">
            <a:extLst xmlns:a="http://schemas.openxmlformats.org/drawingml/2006/main">
              <a:ext uri="{FF2B5EF4-FFF2-40B4-BE49-F238E27FC236}">
                <a16:creationId xmlns:a16="http://schemas.microsoft.com/office/drawing/2014/main" id="{F55FE2EC-F78D-414E-B8DF-280D82DBF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0010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00000"/>
                </a:solidFill>
              </a:defRPr>
            </a:pPr>
            <a:r>
              <a:rPr sz="3150" b="1">
                <a:solidFill>
                  <a:srgbClr val="000000"/>
                </a:solidFill>
              </a:rPr>
              <a:t>Private AI needs more than a chat window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E9B4B44A-516D-4C52-BD1F-6F63A1E4E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02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ubtitle">
            <a:extLst xmlns:a="http://schemas.openxmlformats.org/drawingml/2006/main">
              <a:ext uri="{FF2B5EF4-FFF2-40B4-BE49-F238E27FC236}">
                <a16:creationId xmlns:a16="http://schemas.microsoft.com/office/drawing/2014/main" id="{F5CB7B90-1071-4B36-8E50-E05852775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1066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A6472"/>
                </a:solidFill>
              </a:defRPr>
            </a:pPr>
            <a:r>
              <a:rPr sz="1500" b="0">
                <a:solidFill>
                  <a:srgbClr val="5A6472"/>
                </a:solidFill>
              </a:rPr>
              <a:t>Nexus combines the AI experience with the controls and operating layer enterprises need.</a:t>
            </a:r>
          </a:p>
        </p:txBody>
      </p:sp>
      <p:sp>
        <p:nvSpPr>
          <p:cNvPr id="5" name="num0">
            <a:extLst xmlns:a="http://schemas.openxmlformats.org/drawingml/2006/main">
              <a:ext uri="{FF2B5EF4-FFF2-40B4-BE49-F238E27FC236}">
                <a16:creationId xmlns:a16="http://schemas.microsoft.com/office/drawing/2014/main" id="{D419645C-6B8E-4E67-8BDF-DC1B56279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857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3D8DFF"/>
                </a:solidFill>
              </a:defRPr>
            </a:pPr>
            <a:r>
              <a:rPr sz="2550" b="1">
                <a:solidFill>
                  <a:srgbClr val="3D8DFF"/>
                </a:solidFill>
              </a:rPr>
              <a:t>01</a:t>
            </a:r>
          </a:p>
        </p:txBody>
      </p:sp>
      <p:sp>
        <p:nvSpPr>
          <p:cNvPr id="6" name="h0">
            <a:extLst xmlns:a="http://schemas.openxmlformats.org/drawingml/2006/main">
              <a:ext uri="{FF2B5EF4-FFF2-40B4-BE49-F238E27FC236}">
                <a16:creationId xmlns:a16="http://schemas.microsoft.com/office/drawing/2014/main" id="{9CA0E508-EF82-41E6-ABDD-4FA17E110C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2420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</a:defRPr>
            </a:pPr>
            <a:r>
              <a:rPr sz="1800" b="1">
                <a:solidFill>
                  <a:srgbClr val="000000"/>
                </a:solidFill>
              </a:rPr>
              <a:t>Keep data under customer control</a:t>
            </a:r>
          </a:p>
        </p:txBody>
      </p:sp>
      <p:sp>
        <p:nvSpPr>
          <p:cNvPr id="7" name="b0">
            <a:extLst xmlns:a="http://schemas.openxmlformats.org/drawingml/2006/main">
              <a:ext uri="{FF2B5EF4-FFF2-40B4-BE49-F238E27FC236}">
                <a16:creationId xmlns:a16="http://schemas.microsoft.com/office/drawing/2014/main" id="{406D6516-6C2A-4109-88AD-AC3C60090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48100"/>
            <a:ext cx="31432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A6472"/>
                </a:solidFill>
              </a:defRPr>
            </a:pPr>
            <a:r>
              <a:rPr sz="1350" b="0">
                <a:solidFill>
                  <a:srgbClr val="5A6472"/>
                </a:solidFill>
              </a:rPr>
              <a:t>Local models, private knowledge, customer-managed infrastructure and air-gapped delivery paths.</a:t>
            </a:r>
          </a:p>
        </p:txBody>
      </p:sp>
      <p:sp>
        <p:nvSpPr>
          <p:cNvPr id="8" name="vr0">
            <a:extLst xmlns:a="http://schemas.openxmlformats.org/drawingml/2006/main">
              <a:ext uri="{FF2B5EF4-FFF2-40B4-BE49-F238E27FC236}">
                <a16:creationId xmlns:a16="http://schemas.microsoft.com/office/drawing/2014/main" id="{15065F0F-0CB6-4CCC-9ADE-BA25BEAD8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2552700"/>
            <a:ext cx="9525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um1">
            <a:extLst xmlns:a="http://schemas.openxmlformats.org/drawingml/2006/main">
              <a:ext uri="{FF2B5EF4-FFF2-40B4-BE49-F238E27FC236}">
                <a16:creationId xmlns:a16="http://schemas.microsoft.com/office/drawing/2014/main" id="{3FE9B912-31E4-4B78-A576-1BA8C1DA3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571750"/>
            <a:ext cx="857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3D8DFF"/>
                </a:solidFill>
              </a:defRPr>
            </a:pPr>
            <a:r>
              <a:rPr sz="2550" b="1">
                <a:solidFill>
                  <a:srgbClr val="3D8DFF"/>
                </a:solidFill>
              </a:rPr>
              <a:t>02</a:t>
            </a:r>
          </a:p>
        </p:txBody>
      </p:sp>
      <p:sp>
        <p:nvSpPr>
          <p:cNvPr id="10" name="h1">
            <a:extLst xmlns:a="http://schemas.openxmlformats.org/drawingml/2006/main">
              <a:ext uri="{FF2B5EF4-FFF2-40B4-BE49-F238E27FC236}">
                <a16:creationId xmlns:a16="http://schemas.microsoft.com/office/drawing/2014/main" id="{FE1AE3E6-042C-42B6-84BF-08337DBB9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12420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</a:defRPr>
            </a:pPr>
            <a:r>
              <a:rPr sz="1800" b="1">
                <a:solidFill>
                  <a:srgbClr val="000000"/>
                </a:solidFill>
              </a:rPr>
              <a:t>Turn experiments into governed workflows</a:t>
            </a:r>
          </a:p>
        </p:txBody>
      </p:sp>
      <p:sp>
        <p:nvSpPr>
          <p:cNvPr id="11" name="b1">
            <a:extLst xmlns:a="http://schemas.openxmlformats.org/drawingml/2006/main">
              <a:ext uri="{FF2B5EF4-FFF2-40B4-BE49-F238E27FC236}">
                <a16:creationId xmlns:a16="http://schemas.microsoft.com/office/drawing/2014/main" id="{3A979935-641A-476B-98A3-3977271A6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848100"/>
            <a:ext cx="31432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A6472"/>
                </a:solidFill>
              </a:defRPr>
            </a:pPr>
            <a:r>
              <a:rPr sz="1350" b="0">
                <a:solidFill>
                  <a:srgbClr val="5A6472"/>
                </a:solidFill>
              </a:rPr>
              <a:t>Reusable prompts, agents, schedules, evaluations, feedback, audit, and role enforcement.</a:t>
            </a:r>
          </a:p>
        </p:txBody>
      </p:sp>
      <p:sp>
        <p:nvSpPr>
          <p:cNvPr id="12" name="vr1">
            <a:extLst xmlns:a="http://schemas.openxmlformats.org/drawingml/2006/main">
              <a:ext uri="{FF2B5EF4-FFF2-40B4-BE49-F238E27FC236}">
                <a16:creationId xmlns:a16="http://schemas.microsoft.com/office/drawing/2014/main" id="{D91DFB18-49BB-4AA1-A56E-90FA31510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552700"/>
            <a:ext cx="9525" cy="2609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um2">
            <a:extLst xmlns:a="http://schemas.openxmlformats.org/drawingml/2006/main">
              <a:ext uri="{FF2B5EF4-FFF2-40B4-BE49-F238E27FC236}">
                <a16:creationId xmlns:a16="http://schemas.microsoft.com/office/drawing/2014/main" id="{FE7895FF-AA88-4453-8A4B-4E725B15E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571750"/>
            <a:ext cx="857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3D8DFF"/>
                </a:solidFill>
              </a:defRPr>
            </a:pPr>
            <a:r>
              <a:rPr sz="2550" b="1">
                <a:solidFill>
                  <a:srgbClr val="3D8DFF"/>
                </a:solidFill>
              </a:rPr>
              <a:t>03</a:t>
            </a:r>
          </a:p>
        </p:txBody>
      </p:sp>
      <p:sp>
        <p:nvSpPr>
          <p:cNvPr id="14" name="h2">
            <a:extLst xmlns:a="http://schemas.openxmlformats.org/drawingml/2006/main">
              <a:ext uri="{FF2B5EF4-FFF2-40B4-BE49-F238E27FC236}">
                <a16:creationId xmlns:a16="http://schemas.microsoft.com/office/drawing/2014/main" id="{950BFB92-9EEE-4E56-BF9E-ADED6E602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124200"/>
            <a:ext cx="3143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00000"/>
                </a:solidFill>
              </a:defRPr>
            </a:pPr>
            <a:r>
              <a:rPr sz="1800" b="1">
                <a:solidFill>
                  <a:srgbClr val="000000"/>
                </a:solidFill>
              </a:rPr>
              <a:t>Operate it as a platform</a:t>
            </a:r>
          </a:p>
        </p:txBody>
      </p:sp>
      <p:sp>
        <p:nvSpPr>
          <p:cNvPr id="15" name="b2">
            <a:extLst xmlns:a="http://schemas.openxmlformats.org/drawingml/2006/main">
              <a:ext uri="{FF2B5EF4-FFF2-40B4-BE49-F238E27FC236}">
                <a16:creationId xmlns:a16="http://schemas.microsoft.com/office/drawing/2014/main" id="{A0148B31-1B4D-4970-B7A0-CEC11D894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848100"/>
            <a:ext cx="314325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A6472"/>
                </a:solidFill>
              </a:defRPr>
            </a:pPr>
            <a:r>
              <a:rPr sz="1350" b="0">
                <a:solidFill>
                  <a:srgbClr val="5A6472"/>
                </a:solidFill>
              </a:rPr>
              <a:t>Kubernetes releases, private artifacts, health, monitoring, backup, and recovery behind one portal.</a:t>
            </a:r>
          </a:p>
        </p:txBody>
      </p:sp>
      <p:sp>
        <p:nvSpPr>
          <p:cNvPr id="16" name="footer">
            <a:extLst xmlns:a="http://schemas.openxmlformats.org/drawingml/2006/main">
              <a:ext uri="{FF2B5EF4-FFF2-40B4-BE49-F238E27FC236}">
                <a16:creationId xmlns:a16="http://schemas.microsoft.com/office/drawing/2014/main" id="{9A4C9687-78EA-47B9-AD42-3BF3CD2FB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5A6472"/>
                </a:solidFill>
              </a:defRPr>
            </a:pPr>
            <a:r>
              <a:rPr sz="750" b="1">
                <a:solidFill>
                  <a:srgbClr val="5A6472"/>
                </a:solidFill>
              </a:rPr>
              <a:t>NEXUS ONE AI  •  POWERED BY CEZEN</a:t>
            </a:r>
          </a:p>
        </p:txBody>
      </p:sp>
      <p:sp>
        <p:nvSpPr>
          <p:cNvPr id="17" name="page">
            <a:extLst xmlns:a="http://schemas.openxmlformats.org/drawingml/2006/main">
              <a:ext uri="{FF2B5EF4-FFF2-40B4-BE49-F238E27FC236}">
                <a16:creationId xmlns:a16="http://schemas.microsoft.com/office/drawing/2014/main" id="{1A71B11E-8BEB-4392-AFB6-76BCFE882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389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5A6472"/>
                </a:solidFill>
              </a:defRPr>
            </a:pPr>
            <a:r>
              <a:rPr sz="750" b="1">
                <a:solidFill>
                  <a:srgbClr val="5A6472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0939850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kicker">
            <a:extLst xmlns:a="http://schemas.openxmlformats.org/drawingml/2006/main">
              <a:ext uri="{FF2B5EF4-FFF2-40B4-BE49-F238E27FC236}">
                <a16:creationId xmlns:a16="http://schemas.microsoft.com/office/drawing/2014/main" id="{FAC41C3C-861E-46AC-BCB6-0625A78A9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</a:defRPr>
            </a:pPr>
            <a:r>
              <a:rPr sz="1050" b="1">
                <a:solidFill>
                  <a:srgbClr val="3D8DFF"/>
                </a:solidFill>
              </a:rPr>
              <a:t>PLATFORM MAP</a:t>
            </a:r>
          </a:p>
        </p:txBody>
      </p:sp>
      <p:sp>
        <p:nvSpPr>
          <p:cNvPr id="2" name="headline">
            <a:extLst xmlns:a="http://schemas.openxmlformats.org/drawingml/2006/main">
              <a:ext uri="{FF2B5EF4-FFF2-40B4-BE49-F238E27FC236}">
                <a16:creationId xmlns:a16="http://schemas.microsoft.com/office/drawing/2014/main" id="{63C0A432-AC7E-4F0A-9FFF-1E865DB64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0010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00000"/>
                </a:solidFill>
              </a:defRPr>
            </a:pPr>
            <a:r>
              <a:rPr sz="3150" b="1">
                <a:solidFill>
                  <a:srgbClr val="000000"/>
                </a:solidFill>
              </a:rPr>
              <a:t>One identity connects the complete AI lifecycle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9F224922-603F-4344-A426-DEF783FAC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02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ubtitle">
            <a:extLst xmlns:a="http://schemas.openxmlformats.org/drawingml/2006/main">
              <a:ext uri="{FF2B5EF4-FFF2-40B4-BE49-F238E27FC236}">
                <a16:creationId xmlns:a16="http://schemas.microsoft.com/office/drawing/2014/main" id="{749ADAAD-F7A2-4405-8E13-282BCD74B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10668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A6472"/>
                </a:solidFill>
              </a:defRPr>
            </a:pPr>
            <a:r>
              <a:rPr sz="1500" b="0">
                <a:solidFill>
                  <a:srgbClr val="5A6472"/>
                </a:solidFill>
              </a:rPr>
              <a:t>Users move from knowledge and prompts to automation, evaluation, applications, and operations without changing platforms.</a:t>
            </a:r>
          </a:p>
        </p:txBody>
      </p:sp>
      <p:sp>
        <p:nvSpPr>
          <p:cNvPr id="5" name="band0">
            <a:extLst xmlns:a="http://schemas.openxmlformats.org/drawingml/2006/main">
              <a:ext uri="{FF2B5EF4-FFF2-40B4-BE49-F238E27FC236}">
                <a16:creationId xmlns:a16="http://schemas.microsoft.com/office/drawing/2014/main" id="{360EB5B8-052F-4FF0-9A84-17CC44AC6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108204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ED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label0">
            <a:extLst xmlns:a="http://schemas.openxmlformats.org/drawingml/2006/main">
              <a:ext uri="{FF2B5EF4-FFF2-40B4-BE49-F238E27FC236}">
                <a16:creationId xmlns:a16="http://schemas.microsoft.com/office/drawing/2014/main" id="{A75C3194-32BA-4979-A974-3C1D54B6E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49555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A6472"/>
                </a:solidFill>
              </a:defRPr>
            </a:pPr>
            <a:r>
              <a:rPr sz="1050" b="1">
                <a:solidFill>
                  <a:srgbClr val="5A6472"/>
                </a:solidFill>
              </a:rPr>
              <a:t>EXPERIENCE</a:t>
            </a:r>
          </a:p>
        </p:txBody>
      </p:sp>
      <p:sp>
        <p:nvSpPr>
          <p:cNvPr id="7" name="items0">
            <a:extLst xmlns:a="http://schemas.openxmlformats.org/drawingml/2006/main">
              <a:ext uri="{FF2B5EF4-FFF2-40B4-BE49-F238E27FC236}">
                <a16:creationId xmlns:a16="http://schemas.microsoft.com/office/drawing/2014/main" id="{E3043FA8-A711-41F1-BAC4-053C6236C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495550"/>
            <a:ext cx="8096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0000"/>
                </a:solidFill>
              </a:defRPr>
            </a:pPr>
            <a:r>
              <a:rPr sz="1350" b="1">
                <a:solidFill>
                  <a:srgbClr val="000000"/>
                </a:solidFill>
              </a:rPr>
              <a:t>AI Workspace  •  Nexus Notebook  •  Meeting Assistant  •  Prompt Studio  •  Chat Rooms</a:t>
            </a:r>
          </a:p>
        </p:txBody>
      </p:sp>
      <p:sp>
        <p:nvSpPr>
          <p:cNvPr id="8" name="band1">
            <a:extLst xmlns:a="http://schemas.openxmlformats.org/drawingml/2006/main">
              <a:ext uri="{FF2B5EF4-FFF2-40B4-BE49-F238E27FC236}">
                <a16:creationId xmlns:a16="http://schemas.microsoft.com/office/drawing/2014/main" id="{5995012D-BCC3-4A71-BEE6-5047B006D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19450"/>
            <a:ext cx="108204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label1">
            <a:extLst xmlns:a="http://schemas.openxmlformats.org/drawingml/2006/main">
              <a:ext uri="{FF2B5EF4-FFF2-40B4-BE49-F238E27FC236}">
                <a16:creationId xmlns:a16="http://schemas.microsoft.com/office/drawing/2014/main" id="{55D3B009-4C99-4518-B67D-C6308D934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31470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A6472"/>
                </a:solidFill>
              </a:defRPr>
            </a:pPr>
            <a:r>
              <a:rPr sz="1050" b="1">
                <a:solidFill>
                  <a:srgbClr val="5A6472"/>
                </a:solidFill>
              </a:rPr>
              <a:t>BUILD &amp; GOVERN</a:t>
            </a:r>
          </a:p>
        </p:txBody>
      </p:sp>
      <p:sp>
        <p:nvSpPr>
          <p:cNvPr id="10" name="items1">
            <a:extLst xmlns:a="http://schemas.openxmlformats.org/drawingml/2006/main">
              <a:ext uri="{FF2B5EF4-FFF2-40B4-BE49-F238E27FC236}">
                <a16:creationId xmlns:a16="http://schemas.microsoft.com/office/drawing/2014/main" id="{97F9EE1D-F072-488A-9B0E-3360D0EDC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3314700"/>
            <a:ext cx="8096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000000"/>
                </a:solidFill>
              </a:defRPr>
            </a:pPr>
            <a:r>
              <a:rPr sz="1350" b="0">
                <a:solidFill>
                  <a:srgbClr val="000000"/>
                </a:solidFill>
              </a:rPr>
              <a:t>Dataset Creation  •  Model Training  •  Agent Studio  •  Workflow Designer  •  AI Evaluation</a:t>
            </a:r>
          </a:p>
        </p:txBody>
      </p:sp>
      <p:sp>
        <p:nvSpPr>
          <p:cNvPr id="11" name="band2">
            <a:extLst xmlns:a="http://schemas.openxmlformats.org/drawingml/2006/main">
              <a:ext uri="{FF2B5EF4-FFF2-40B4-BE49-F238E27FC236}">
                <a16:creationId xmlns:a16="http://schemas.microsoft.com/office/drawing/2014/main" id="{78892210-B824-4330-8652-ABC3F01C3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38600"/>
            <a:ext cx="108204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label2">
            <a:extLst xmlns:a="http://schemas.openxmlformats.org/drawingml/2006/main">
              <a:ext uri="{FF2B5EF4-FFF2-40B4-BE49-F238E27FC236}">
                <a16:creationId xmlns:a16="http://schemas.microsoft.com/office/drawing/2014/main" id="{C7427A27-FE18-4B8A-8BCA-1F549AD26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13385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A6472"/>
                </a:solidFill>
              </a:defRPr>
            </a:pPr>
            <a:r>
              <a:rPr sz="1050" b="1">
                <a:solidFill>
                  <a:srgbClr val="5A6472"/>
                </a:solidFill>
              </a:rPr>
              <a:t>DEVELOPER TOOLS</a:t>
            </a:r>
          </a:p>
        </p:txBody>
      </p:sp>
      <p:sp>
        <p:nvSpPr>
          <p:cNvPr id="13" name="items2">
            <a:extLst xmlns:a="http://schemas.openxmlformats.org/drawingml/2006/main">
              <a:ext uri="{FF2B5EF4-FFF2-40B4-BE49-F238E27FC236}">
                <a16:creationId xmlns:a16="http://schemas.microsoft.com/office/drawing/2014/main" id="{B293883C-C1F6-402C-99FD-2AB5BCABE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133850"/>
            <a:ext cx="8096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000000"/>
                </a:solidFill>
              </a:defRPr>
            </a:pPr>
            <a:r>
              <a:rPr sz="1350" b="0">
                <a:solidFill>
                  <a:srgbClr val="000000"/>
                </a:solidFill>
              </a:rPr>
              <a:t>Open WebUI  •  JupyterLab  •  ChromaDB  •  Ollama  •  MLflow  •  App Studio</a:t>
            </a:r>
          </a:p>
        </p:txBody>
      </p:sp>
      <p:sp>
        <p:nvSpPr>
          <p:cNvPr id="14" name="band3">
            <a:extLst xmlns:a="http://schemas.openxmlformats.org/drawingml/2006/main">
              <a:ext uri="{FF2B5EF4-FFF2-40B4-BE49-F238E27FC236}">
                <a16:creationId xmlns:a16="http://schemas.microsoft.com/office/drawing/2014/main" id="{AF0B6C82-32D8-43DE-B314-9799E90CF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57750"/>
            <a:ext cx="108204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label3">
            <a:extLst xmlns:a="http://schemas.openxmlformats.org/drawingml/2006/main">
              <a:ext uri="{FF2B5EF4-FFF2-40B4-BE49-F238E27FC236}">
                <a16:creationId xmlns:a16="http://schemas.microsoft.com/office/drawing/2014/main" id="{F533FFD8-C9BA-4AFD-B524-100F457F0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953000"/>
            <a:ext cx="2000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PLATFORM</a:t>
            </a:r>
          </a:p>
        </p:txBody>
      </p:sp>
      <p:sp>
        <p:nvSpPr>
          <p:cNvPr id="16" name="items3">
            <a:extLst xmlns:a="http://schemas.openxmlformats.org/drawingml/2006/main">
              <a:ext uri="{FF2B5EF4-FFF2-40B4-BE49-F238E27FC236}">
                <a16:creationId xmlns:a16="http://schemas.microsoft.com/office/drawing/2014/main" id="{2510A4F6-6C0F-49B2-9682-3EFD702F0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4953000"/>
            <a:ext cx="8096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K3s  •  Harbor  •  Flux/Helm  •  Prometheus/Grafana  •  Velero/MinIO</a:t>
            </a:r>
          </a:p>
        </p:txBody>
      </p:sp>
      <p:sp>
        <p:nvSpPr>
          <p:cNvPr id="17" name="identity">
            <a:extLst xmlns:a="http://schemas.openxmlformats.org/drawingml/2006/main">
              <a:ext uri="{FF2B5EF4-FFF2-40B4-BE49-F238E27FC236}">
                <a16:creationId xmlns:a16="http://schemas.microsoft.com/office/drawing/2014/main" id="{155686C7-C169-433E-98B4-7F339F4C5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5791200"/>
            <a:ext cx="6477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3D8DFF"/>
                </a:solidFill>
              </a:defRPr>
            </a:pPr>
            <a:r>
              <a:rPr sz="1050" b="1">
                <a:solidFill>
                  <a:srgbClr val="3D8DFF"/>
                </a:solidFill>
              </a:rPr>
              <a:t>NEXUS IDENTITY  •  ROLES  •  AUDIT  •  UNIFIED PORTAL</a:t>
            </a:r>
          </a:p>
        </p:txBody>
      </p:sp>
      <p:sp>
        <p:nvSpPr>
          <p:cNvPr id="18" name="footer">
            <a:extLst xmlns:a="http://schemas.openxmlformats.org/drawingml/2006/main">
              <a:ext uri="{FF2B5EF4-FFF2-40B4-BE49-F238E27FC236}">
                <a16:creationId xmlns:a16="http://schemas.microsoft.com/office/drawing/2014/main" id="{5BE28840-0BD9-4252-95C4-265EAA355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5A6472"/>
                </a:solidFill>
              </a:defRPr>
            </a:pPr>
            <a:r>
              <a:rPr sz="750" b="1">
                <a:solidFill>
                  <a:srgbClr val="5A6472"/>
                </a:solidFill>
              </a:rPr>
              <a:t>NEXUS ONE AI  •  POWERED BY CEZEN</a:t>
            </a:r>
          </a:p>
        </p:txBody>
      </p:sp>
      <p:sp>
        <p:nvSpPr>
          <p:cNvPr id="19" name="page">
            <a:extLst xmlns:a="http://schemas.openxmlformats.org/drawingml/2006/main">
              <a:ext uri="{FF2B5EF4-FFF2-40B4-BE49-F238E27FC236}">
                <a16:creationId xmlns:a16="http://schemas.microsoft.com/office/drawing/2014/main" id="{B0F43F56-53C1-4CBA-97B6-DFD4B8775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389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5A6472"/>
                </a:solidFill>
              </a:defRPr>
            </a:pPr>
            <a:r>
              <a:rPr sz="750" b="1">
                <a:solidFill>
                  <a:srgbClr val="5A6472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69298584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kicker">
            <a:extLst xmlns:a="http://schemas.openxmlformats.org/drawingml/2006/main">
              <a:ext uri="{FF2B5EF4-FFF2-40B4-BE49-F238E27FC236}">
                <a16:creationId xmlns:a16="http://schemas.microsoft.com/office/drawing/2014/main" id="{5A790D7C-F4FE-4271-8B68-2810D97C0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</a:defRPr>
            </a:pPr>
            <a:r>
              <a:rPr sz="1050" b="1">
                <a:solidFill>
                  <a:srgbClr val="3D8DFF"/>
                </a:solidFill>
              </a:rPr>
              <a:t>EVERYDAY AI</a:t>
            </a:r>
          </a:p>
        </p:txBody>
      </p:sp>
      <p:sp>
        <p:nvSpPr>
          <p:cNvPr id="2" name="headline">
            <a:extLst xmlns:a="http://schemas.openxmlformats.org/drawingml/2006/main">
              <a:ext uri="{FF2B5EF4-FFF2-40B4-BE49-F238E27FC236}">
                <a16:creationId xmlns:a16="http://schemas.microsoft.com/office/drawing/2014/main" id="{46433E8C-AB24-4256-80C7-FF160D020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0010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00000"/>
                </a:solidFill>
              </a:defRPr>
            </a:pPr>
            <a:r>
              <a:rPr sz="3150" b="1">
                <a:solidFill>
                  <a:srgbClr val="000000"/>
                </a:solidFill>
              </a:rPr>
              <a:t>Knowledge workers get grounded, reusable AI—not isolated prompts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190ADA0D-C209-4ED4-AC7B-C532CB747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02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lh0">
            <a:extLst xmlns:a="http://schemas.openxmlformats.org/drawingml/2006/main">
              <a:ext uri="{FF2B5EF4-FFF2-40B4-BE49-F238E27FC236}">
                <a16:creationId xmlns:a16="http://schemas.microsoft.com/office/drawing/2014/main" id="{A2D023A2-7030-480B-98E6-4A9781337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669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0000"/>
                </a:solidFill>
              </a:defRPr>
            </a:pPr>
            <a:r>
              <a:rPr sz="1650" b="1">
                <a:solidFill>
                  <a:srgbClr val="000000"/>
                </a:solidFill>
              </a:rPr>
              <a:t>AI Workspace</a:t>
            </a:r>
          </a:p>
        </p:txBody>
      </p:sp>
      <p:sp>
        <p:nvSpPr>
          <p:cNvPr id="5" name="lb0">
            <a:extLst xmlns:a="http://schemas.openxmlformats.org/drawingml/2006/main">
              <a:ext uri="{FF2B5EF4-FFF2-40B4-BE49-F238E27FC236}">
                <a16:creationId xmlns:a16="http://schemas.microsoft.com/office/drawing/2014/main" id="{6E805A24-6D3C-4014-91AF-DAF9E4F3D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266950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A6472"/>
                </a:solidFill>
              </a:defRPr>
            </a:pPr>
            <a:r>
              <a:rPr sz="1275" b="0">
                <a:solidFill>
                  <a:srgbClr val="5A6472"/>
                </a:solidFill>
              </a:rPr>
              <a:t>Persistent conversations with installed local models and honest failure handling.</a:t>
            </a:r>
          </a:p>
        </p:txBody>
      </p:sp>
      <p:sp>
        <p:nvSpPr>
          <p:cNvPr id="6" name="tick0">
            <a:extLst xmlns:a="http://schemas.openxmlformats.org/drawingml/2006/main">
              <a:ext uri="{FF2B5EF4-FFF2-40B4-BE49-F238E27FC236}">
                <a16:creationId xmlns:a16="http://schemas.microsoft.com/office/drawing/2014/main" id="{B1305D50-C3CC-4C20-A3C0-09F67E044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05050"/>
            <a:ext cx="2667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1784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heck0">
            <a:extLst xmlns:a="http://schemas.openxmlformats.org/drawingml/2006/main">
              <a:ext uri="{FF2B5EF4-FFF2-40B4-BE49-F238E27FC236}">
                <a16:creationId xmlns:a16="http://schemas.microsoft.com/office/drawing/2014/main" id="{426DA096-1D24-4CDC-BD59-1D351D4D8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286000"/>
            <a:ext cx="266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8" name="cert0">
            <a:extLst xmlns:a="http://schemas.openxmlformats.org/drawingml/2006/main">
              <a:ext uri="{FF2B5EF4-FFF2-40B4-BE49-F238E27FC236}">
                <a16:creationId xmlns:a16="http://schemas.microsoft.com/office/drawing/2014/main" id="{A5A466CB-E38D-4A96-8821-1A9F1480E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314575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7845B"/>
                </a:solidFill>
              </a:defRPr>
            </a:pPr>
            <a:r>
              <a:rPr sz="975" b="1">
                <a:solidFill>
                  <a:srgbClr val="17845B"/>
                </a:solidFill>
              </a:rPr>
              <a:t>CERTIFIED</a:t>
            </a:r>
          </a:p>
        </p:txBody>
      </p:sp>
      <p:sp>
        <p:nvSpPr>
          <p:cNvPr id="9" name="lh1">
            <a:extLst xmlns:a="http://schemas.openxmlformats.org/drawingml/2006/main">
              <a:ext uri="{FF2B5EF4-FFF2-40B4-BE49-F238E27FC236}">
                <a16:creationId xmlns:a16="http://schemas.microsoft.com/office/drawing/2014/main" id="{5CAFDE92-7AF7-4E13-BC82-C6B0906AE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0000"/>
                </a:solidFill>
              </a:defRPr>
            </a:pPr>
            <a:r>
              <a:rPr sz="1650" b="1">
                <a:solidFill>
                  <a:srgbClr val="000000"/>
                </a:solidFill>
              </a:rPr>
              <a:t>Nexus Notebook</a:t>
            </a:r>
          </a:p>
        </p:txBody>
      </p:sp>
      <p:sp>
        <p:nvSpPr>
          <p:cNvPr id="10" name="lb1">
            <a:extLst xmlns:a="http://schemas.openxmlformats.org/drawingml/2006/main">
              <a:ext uri="{FF2B5EF4-FFF2-40B4-BE49-F238E27FC236}">
                <a16:creationId xmlns:a16="http://schemas.microsoft.com/office/drawing/2014/main" id="{F6D35DDC-5539-4C9F-8BA5-47A9F3DF6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105150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A6472"/>
                </a:solidFill>
              </a:defRPr>
            </a:pPr>
            <a:r>
              <a:rPr sz="1275" b="0">
                <a:solidFill>
                  <a:srgbClr val="5A6472"/>
                </a:solidFill>
              </a:rPr>
              <a:t>Document ingestion, ChromaDB retrieval, grounded answers, and citations.</a:t>
            </a:r>
          </a:p>
        </p:txBody>
      </p:sp>
      <p:sp>
        <p:nvSpPr>
          <p:cNvPr id="11" name="tick1">
            <a:extLst xmlns:a="http://schemas.openxmlformats.org/drawingml/2006/main">
              <a:ext uri="{FF2B5EF4-FFF2-40B4-BE49-F238E27FC236}">
                <a16:creationId xmlns:a16="http://schemas.microsoft.com/office/drawing/2014/main" id="{AEB3C9E7-C58B-468E-B54B-84D66211F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143250"/>
            <a:ext cx="2667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1784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check1">
            <a:extLst xmlns:a="http://schemas.openxmlformats.org/drawingml/2006/main">
              <a:ext uri="{FF2B5EF4-FFF2-40B4-BE49-F238E27FC236}">
                <a16:creationId xmlns:a16="http://schemas.microsoft.com/office/drawing/2014/main" id="{19045025-4A7B-4AFC-AE7A-506D9591F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124200"/>
            <a:ext cx="266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3" name="cert1">
            <a:extLst xmlns:a="http://schemas.openxmlformats.org/drawingml/2006/main">
              <a:ext uri="{FF2B5EF4-FFF2-40B4-BE49-F238E27FC236}">
                <a16:creationId xmlns:a16="http://schemas.microsoft.com/office/drawing/2014/main" id="{1AA2FA5B-804B-42CD-821A-3D231F350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152775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7845B"/>
                </a:solidFill>
              </a:defRPr>
            </a:pPr>
            <a:r>
              <a:rPr sz="975" b="1">
                <a:solidFill>
                  <a:srgbClr val="17845B"/>
                </a:solidFill>
              </a:rPr>
              <a:t>CERTIFIED</a:t>
            </a:r>
          </a:p>
        </p:txBody>
      </p:sp>
      <p:sp>
        <p:nvSpPr>
          <p:cNvPr id="14" name="lh2">
            <a:extLst xmlns:a="http://schemas.openxmlformats.org/drawingml/2006/main">
              <a:ext uri="{FF2B5EF4-FFF2-40B4-BE49-F238E27FC236}">
                <a16:creationId xmlns:a16="http://schemas.microsoft.com/office/drawing/2014/main" id="{7F824AC2-E002-4752-AA08-8802AB29C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433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0000"/>
                </a:solidFill>
              </a:defRPr>
            </a:pPr>
            <a:r>
              <a:rPr sz="1650" b="1">
                <a:solidFill>
                  <a:srgbClr val="000000"/>
                </a:solidFill>
              </a:rPr>
              <a:t>Meeting Assistant</a:t>
            </a:r>
          </a:p>
        </p:txBody>
      </p:sp>
      <p:sp>
        <p:nvSpPr>
          <p:cNvPr id="15" name="lb2">
            <a:extLst xmlns:a="http://schemas.openxmlformats.org/drawingml/2006/main">
              <a:ext uri="{FF2B5EF4-FFF2-40B4-BE49-F238E27FC236}">
                <a16:creationId xmlns:a16="http://schemas.microsoft.com/office/drawing/2014/main" id="{1EDFE542-4C34-4428-B1DB-B1F3DCF1B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943350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A6472"/>
                </a:solidFill>
              </a:defRPr>
            </a:pPr>
            <a:r>
              <a:rPr sz="1275" b="0">
                <a:solidFill>
                  <a:srgbClr val="5A6472"/>
                </a:solidFill>
              </a:rPr>
              <a:t>Transcript-to-summary, decisions, action items, sentiment, and minutes.</a:t>
            </a:r>
          </a:p>
        </p:txBody>
      </p:sp>
      <p:sp>
        <p:nvSpPr>
          <p:cNvPr id="16" name="tick2">
            <a:extLst xmlns:a="http://schemas.openxmlformats.org/drawingml/2006/main">
              <a:ext uri="{FF2B5EF4-FFF2-40B4-BE49-F238E27FC236}">
                <a16:creationId xmlns:a16="http://schemas.microsoft.com/office/drawing/2014/main" id="{A3FF59BF-B1BF-4B01-A33C-2BF4605B0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981450"/>
            <a:ext cx="2667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1784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check2">
            <a:extLst xmlns:a="http://schemas.openxmlformats.org/drawingml/2006/main">
              <a:ext uri="{FF2B5EF4-FFF2-40B4-BE49-F238E27FC236}">
                <a16:creationId xmlns:a16="http://schemas.microsoft.com/office/drawing/2014/main" id="{2FEC9D88-2879-4AAB-BB59-4522572EA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962400"/>
            <a:ext cx="266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8" name="cert2">
            <a:extLst xmlns:a="http://schemas.openxmlformats.org/drawingml/2006/main">
              <a:ext uri="{FF2B5EF4-FFF2-40B4-BE49-F238E27FC236}">
                <a16:creationId xmlns:a16="http://schemas.microsoft.com/office/drawing/2014/main" id="{20866FCA-A65E-40BA-B4BC-8DFA9EC81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990975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7845B"/>
                </a:solidFill>
              </a:defRPr>
            </a:pPr>
            <a:r>
              <a:rPr sz="975" b="1">
                <a:solidFill>
                  <a:srgbClr val="17845B"/>
                </a:solidFill>
              </a:rPr>
              <a:t>CERTIFIED</a:t>
            </a:r>
          </a:p>
        </p:txBody>
      </p:sp>
      <p:sp>
        <p:nvSpPr>
          <p:cNvPr id="19" name="lh3">
            <a:extLst xmlns:a="http://schemas.openxmlformats.org/drawingml/2006/main">
              <a:ext uri="{FF2B5EF4-FFF2-40B4-BE49-F238E27FC236}">
                <a16:creationId xmlns:a16="http://schemas.microsoft.com/office/drawing/2014/main" id="{23C50F4E-58A6-4598-9A7B-E03A07D7D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81550"/>
            <a:ext cx="2762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00000"/>
                </a:solidFill>
              </a:defRPr>
            </a:pPr>
            <a:r>
              <a:rPr sz="1650" b="1">
                <a:solidFill>
                  <a:srgbClr val="000000"/>
                </a:solidFill>
              </a:rPr>
              <a:t>Chat Rooms</a:t>
            </a:r>
          </a:p>
        </p:txBody>
      </p:sp>
      <p:sp>
        <p:nvSpPr>
          <p:cNvPr id="20" name="lb3">
            <a:extLst xmlns:a="http://schemas.openxmlformats.org/drawingml/2006/main">
              <a:ext uri="{FF2B5EF4-FFF2-40B4-BE49-F238E27FC236}">
                <a16:creationId xmlns:a16="http://schemas.microsoft.com/office/drawing/2014/main" id="{98B7EFAB-2613-4BBC-9B2C-4F099C394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4781550"/>
            <a:ext cx="4762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A6472"/>
                </a:solidFill>
              </a:defRPr>
            </a:pPr>
            <a:r>
              <a:rPr sz="1275" b="0">
                <a:solidFill>
                  <a:srgbClr val="5A6472"/>
                </a:solidFill>
              </a:rPr>
              <a:t>Human collaboration with authenticated @AI participation.</a:t>
            </a:r>
          </a:p>
        </p:txBody>
      </p:sp>
      <p:sp>
        <p:nvSpPr>
          <p:cNvPr id="21" name="tick3">
            <a:extLst xmlns:a="http://schemas.openxmlformats.org/drawingml/2006/main">
              <a:ext uri="{FF2B5EF4-FFF2-40B4-BE49-F238E27FC236}">
                <a16:creationId xmlns:a16="http://schemas.microsoft.com/office/drawing/2014/main" id="{7F1FFF03-84BD-4360-9706-3F9AF09C9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819650"/>
            <a:ext cx="266700" cy="266700"/>
          </a:xfrm>
          <a:prstGeom xmlns:a="http://schemas.openxmlformats.org/drawingml/2006/main" prst="roundRect">
            <a:avLst>
              <a:gd name="adj" fmla="val 42857"/>
            </a:avLst>
          </a:prstGeom>
          <a:solidFill xmlns:a="http://schemas.openxmlformats.org/drawingml/2006/main">
            <a:srgbClr val="1784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check3">
            <a:extLst xmlns:a="http://schemas.openxmlformats.org/drawingml/2006/main">
              <a:ext uri="{FF2B5EF4-FFF2-40B4-BE49-F238E27FC236}">
                <a16:creationId xmlns:a16="http://schemas.microsoft.com/office/drawing/2014/main" id="{B708F47A-F854-489A-82B8-310660938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4800600"/>
            <a:ext cx="266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3" name="cert3">
            <a:extLst xmlns:a="http://schemas.openxmlformats.org/drawingml/2006/main">
              <a:ext uri="{FF2B5EF4-FFF2-40B4-BE49-F238E27FC236}">
                <a16:creationId xmlns:a16="http://schemas.microsoft.com/office/drawing/2014/main" id="{8004E202-43B5-47F6-8E4F-DEFECC941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829175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7845B"/>
                </a:solidFill>
              </a:defRPr>
            </a:pPr>
            <a:r>
              <a:rPr sz="975" b="1">
                <a:solidFill>
                  <a:srgbClr val="17845B"/>
                </a:solidFill>
              </a:rPr>
              <a:t>CERTIFIED</a:t>
            </a:r>
          </a:p>
        </p:txBody>
      </p:sp>
      <p:sp>
        <p:nvSpPr>
          <p:cNvPr id="24" name="callout">
            <a:extLst xmlns:a="http://schemas.openxmlformats.org/drawingml/2006/main">
              <a:ext uri="{FF2B5EF4-FFF2-40B4-BE49-F238E27FC236}">
                <a16:creationId xmlns:a16="http://schemas.microsoft.com/office/drawing/2014/main" id="{BE4BD5C5-72A4-42F0-89D9-5D8F7AB5C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5200650"/>
            <a:ext cx="29337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ED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callout-text">
            <a:extLst xmlns:a="http://schemas.openxmlformats.org/drawingml/2006/main">
              <a:ext uri="{FF2B5EF4-FFF2-40B4-BE49-F238E27FC236}">
                <a16:creationId xmlns:a16="http://schemas.microsoft.com/office/drawing/2014/main" id="{90FC43D5-B0F6-41F5-8BEA-1BC45E155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5314950"/>
            <a:ext cx="2514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000000"/>
                </a:solidFill>
              </a:defRPr>
            </a:pPr>
            <a:r>
              <a:rPr sz="1275" b="1">
                <a:solidFill>
                  <a:srgbClr val="000000"/>
                </a:solidFill>
              </a:rPr>
              <a:t>No simulated success paths in certified core workflows.</a:t>
            </a:r>
          </a:p>
        </p:txBody>
      </p:sp>
      <p:sp>
        <p:nvSpPr>
          <p:cNvPr id="26" name="footer">
            <a:extLst xmlns:a="http://schemas.openxmlformats.org/drawingml/2006/main">
              <a:ext uri="{FF2B5EF4-FFF2-40B4-BE49-F238E27FC236}">
                <a16:creationId xmlns:a16="http://schemas.microsoft.com/office/drawing/2014/main" id="{4D92B8DF-9646-421B-BE89-A8BAD7A3D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5A6472"/>
                </a:solidFill>
              </a:defRPr>
            </a:pPr>
            <a:r>
              <a:rPr sz="750" b="1">
                <a:solidFill>
                  <a:srgbClr val="5A6472"/>
                </a:solidFill>
              </a:rPr>
              <a:t>NEXUS ONE AI  •  POWERED BY CEZEN</a:t>
            </a:r>
          </a:p>
        </p:txBody>
      </p:sp>
      <p:sp>
        <p:nvSpPr>
          <p:cNvPr id="27" name="page">
            <a:extLst xmlns:a="http://schemas.openxmlformats.org/drawingml/2006/main">
              <a:ext uri="{FF2B5EF4-FFF2-40B4-BE49-F238E27FC236}">
                <a16:creationId xmlns:a16="http://schemas.microsoft.com/office/drawing/2014/main" id="{F64362CF-EC2B-412A-BAA6-98AD1036F3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389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5A6472"/>
                </a:solidFill>
              </a:defRPr>
            </a:pPr>
            <a:r>
              <a:rPr sz="750" b="1">
                <a:solidFill>
                  <a:srgbClr val="5A6472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50330735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kicker">
            <a:extLst xmlns:a="http://schemas.openxmlformats.org/drawingml/2006/main">
              <a:ext uri="{FF2B5EF4-FFF2-40B4-BE49-F238E27FC236}">
                <a16:creationId xmlns:a16="http://schemas.microsoft.com/office/drawing/2014/main" id="{4189841D-59B1-4A87-A680-E1B4E76F1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</a:defRPr>
            </a:pPr>
            <a:r>
              <a:rPr sz="1050" b="1">
                <a:solidFill>
                  <a:srgbClr val="3D8DFF"/>
                </a:solidFill>
              </a:rPr>
              <a:t>BUILD AND IMPROVE</a:t>
            </a:r>
          </a:p>
        </p:txBody>
      </p:sp>
      <p:sp>
        <p:nvSpPr>
          <p:cNvPr id="2" name="headline">
            <a:extLst xmlns:a="http://schemas.openxmlformats.org/drawingml/2006/main">
              <a:ext uri="{FF2B5EF4-FFF2-40B4-BE49-F238E27FC236}">
                <a16:creationId xmlns:a16="http://schemas.microsoft.com/office/drawing/2014/main" id="{6B000DB3-B148-4ED9-81CF-2563955D0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0010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00000"/>
                </a:solidFill>
              </a:defRPr>
            </a:pPr>
            <a:r>
              <a:rPr sz="3150" b="1">
                <a:solidFill>
                  <a:srgbClr val="000000"/>
                </a:solidFill>
              </a:rPr>
              <a:t>A closed loop turns source material into governed AI assets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8765B95C-85E7-4FDC-BDE4-1CC4CE1E9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02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stage0">
            <a:extLst xmlns:a="http://schemas.openxmlformats.org/drawingml/2006/main">
              <a:ext uri="{FF2B5EF4-FFF2-40B4-BE49-F238E27FC236}">
                <a16:creationId xmlns:a16="http://schemas.microsoft.com/office/drawing/2014/main" id="{7C40A453-B544-4EB6-A432-E3C29EEC3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95550"/>
            <a:ext cx="18859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sn0">
            <a:extLst xmlns:a="http://schemas.openxmlformats.org/drawingml/2006/main">
              <a:ext uri="{FF2B5EF4-FFF2-40B4-BE49-F238E27FC236}">
                <a16:creationId xmlns:a16="http://schemas.microsoft.com/office/drawing/2014/main" id="{DFAFE86C-2498-428E-8BF8-55A73648B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47950"/>
            <a:ext cx="457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00000"/>
                </a:solidFill>
              </a:defRPr>
            </a:pPr>
            <a:r>
              <a:rPr sz="2250" b="1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6" name="st0">
            <a:extLst xmlns:a="http://schemas.openxmlformats.org/drawingml/2006/main">
              <a:ext uri="{FF2B5EF4-FFF2-40B4-BE49-F238E27FC236}">
                <a16:creationId xmlns:a16="http://schemas.microsoft.com/office/drawing/2014/main" id="{7D616CE7-0312-43FA-8939-2665E18AB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143250"/>
            <a:ext cx="1543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0000"/>
                </a:solidFill>
              </a:defRPr>
            </a:pPr>
            <a:r>
              <a:rPr sz="1350" b="1">
                <a:solidFill>
                  <a:srgbClr val="000000"/>
                </a:solidFill>
              </a:rPr>
              <a:t>CREATE</a:t>
            </a:r>
          </a:p>
        </p:txBody>
      </p:sp>
      <p:sp>
        <p:nvSpPr>
          <p:cNvPr id="7" name="sb0">
            <a:extLst xmlns:a="http://schemas.openxmlformats.org/drawingml/2006/main">
              <a:ext uri="{FF2B5EF4-FFF2-40B4-BE49-F238E27FC236}">
                <a16:creationId xmlns:a16="http://schemas.microsoft.com/office/drawing/2014/main" id="{174D0151-35CE-40CE-8E72-282A36D00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62350"/>
            <a:ext cx="15430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A6472"/>
                </a:solidFill>
              </a:defRPr>
            </a:pPr>
            <a:r>
              <a:rPr sz="1200" b="0">
                <a:solidFill>
                  <a:srgbClr val="5A6472"/>
                </a:solidFill>
              </a:rPr>
              <a:t>Generate grounded examples from source documents.</a:t>
            </a:r>
          </a:p>
        </p:txBody>
      </p:sp>
      <p:sp>
        <p:nvSpPr>
          <p:cNvPr id="8" name="arrow0">
            <a:extLst xmlns:a="http://schemas.openxmlformats.org/drawingml/2006/main">
              <a:ext uri="{FF2B5EF4-FFF2-40B4-BE49-F238E27FC236}">
                <a16:creationId xmlns:a16="http://schemas.microsoft.com/office/drawing/2014/main" id="{30EAB0F5-10FA-4C82-BD44-B2AECDE22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3175" y="3238500"/>
            <a:ext cx="304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3D8DFF"/>
                </a:solidFill>
              </a:defRPr>
            </a:pPr>
            <a:r>
              <a:rPr sz="1800" b="1">
                <a:solidFill>
                  <a:srgbClr val="3D8DFF"/>
                </a:solidFill>
              </a:rPr>
              <a:t>→</a:t>
            </a:r>
          </a:p>
        </p:txBody>
      </p:sp>
      <p:sp>
        <p:nvSpPr>
          <p:cNvPr id="9" name="stage1">
            <a:extLst xmlns:a="http://schemas.openxmlformats.org/drawingml/2006/main">
              <a:ext uri="{FF2B5EF4-FFF2-40B4-BE49-F238E27FC236}">
                <a16:creationId xmlns:a16="http://schemas.microsoft.com/office/drawing/2014/main" id="{AD4FE9AB-C380-4BD8-882C-20A143BE4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7975" y="2495550"/>
            <a:ext cx="18859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sn1">
            <a:extLst xmlns:a="http://schemas.openxmlformats.org/drawingml/2006/main">
              <a:ext uri="{FF2B5EF4-FFF2-40B4-BE49-F238E27FC236}">
                <a16:creationId xmlns:a16="http://schemas.microsoft.com/office/drawing/2014/main" id="{F6170363-BFAB-4290-A9E2-74CDD163D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2647950"/>
            <a:ext cx="457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D8DFF"/>
                </a:solidFill>
              </a:defRPr>
            </a:pPr>
            <a:r>
              <a:rPr sz="2250" b="1">
                <a:solidFill>
                  <a:srgbClr val="3D8DFF"/>
                </a:solidFill>
              </a:rPr>
              <a:t>2</a:t>
            </a:r>
          </a:p>
        </p:txBody>
      </p:sp>
      <p:sp>
        <p:nvSpPr>
          <p:cNvPr id="11" name="st1">
            <a:extLst xmlns:a="http://schemas.openxmlformats.org/drawingml/2006/main">
              <a:ext uri="{FF2B5EF4-FFF2-40B4-BE49-F238E27FC236}">
                <a16:creationId xmlns:a16="http://schemas.microsoft.com/office/drawing/2014/main" id="{FB2AA35A-03FE-45E3-91AC-10F6201B1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3143250"/>
            <a:ext cx="1543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TRAIN</a:t>
            </a:r>
          </a:p>
        </p:txBody>
      </p:sp>
      <p:sp>
        <p:nvSpPr>
          <p:cNvPr id="12" name="sb1">
            <a:extLst xmlns:a="http://schemas.openxmlformats.org/drawingml/2006/main">
              <a:ext uri="{FF2B5EF4-FFF2-40B4-BE49-F238E27FC236}">
                <a16:creationId xmlns:a16="http://schemas.microsoft.com/office/drawing/2014/main" id="{55A40359-932F-466B-AA55-454D68FAE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19425" y="3562350"/>
            <a:ext cx="15430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FFFFF"/>
                </a:solidFill>
              </a:defRPr>
            </a:pPr>
            <a:r>
              <a:rPr sz="1200" b="0">
                <a:solidFill>
                  <a:srgbClr val="FFFFFF"/>
                </a:solidFill>
              </a:rPr>
              <a:t>Produce a real PEFT LoRA adapter on CUDA.</a:t>
            </a:r>
          </a:p>
        </p:txBody>
      </p:sp>
      <p:sp>
        <p:nvSpPr>
          <p:cNvPr id="13" name="arrow1">
            <a:extLst xmlns:a="http://schemas.openxmlformats.org/drawingml/2006/main">
              <a:ext uri="{FF2B5EF4-FFF2-40B4-BE49-F238E27FC236}">
                <a16:creationId xmlns:a16="http://schemas.microsoft.com/office/drawing/2014/main" id="{6BA94529-B701-4389-904C-B4F852460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238500"/>
            <a:ext cx="304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3D8DFF"/>
                </a:solidFill>
              </a:defRPr>
            </a:pPr>
            <a:r>
              <a:rPr sz="1800" b="1">
                <a:solidFill>
                  <a:srgbClr val="3D8DFF"/>
                </a:solidFill>
              </a:rPr>
              <a:t>→</a:t>
            </a:r>
          </a:p>
        </p:txBody>
      </p:sp>
      <p:sp>
        <p:nvSpPr>
          <p:cNvPr id="14" name="stage2">
            <a:extLst xmlns:a="http://schemas.openxmlformats.org/drawingml/2006/main">
              <a:ext uri="{FF2B5EF4-FFF2-40B4-BE49-F238E27FC236}">
                <a16:creationId xmlns:a16="http://schemas.microsoft.com/office/drawing/2014/main" id="{487C3013-8BC4-4351-8416-061E24959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2495550"/>
            <a:ext cx="18859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sn2">
            <a:extLst xmlns:a="http://schemas.openxmlformats.org/drawingml/2006/main">
              <a:ext uri="{FF2B5EF4-FFF2-40B4-BE49-F238E27FC236}">
                <a16:creationId xmlns:a16="http://schemas.microsoft.com/office/drawing/2014/main" id="{CDEB2C44-E0E2-46C6-A42B-22B7D33A5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647950"/>
            <a:ext cx="457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00000"/>
                </a:solidFill>
              </a:defRPr>
            </a:pPr>
            <a:r>
              <a:rPr sz="2250" b="1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16" name="st2">
            <a:extLst xmlns:a="http://schemas.openxmlformats.org/drawingml/2006/main">
              <a:ext uri="{FF2B5EF4-FFF2-40B4-BE49-F238E27FC236}">
                <a16:creationId xmlns:a16="http://schemas.microsoft.com/office/drawing/2014/main" id="{76660A6B-47AD-47B6-8C52-811E15B20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143250"/>
            <a:ext cx="1543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0000"/>
                </a:solidFill>
              </a:defRPr>
            </a:pPr>
            <a:r>
              <a:rPr sz="1350" b="1">
                <a:solidFill>
                  <a:srgbClr val="000000"/>
                </a:solidFill>
              </a:rPr>
              <a:t>COMPARE</a:t>
            </a:r>
          </a:p>
        </p:txBody>
      </p:sp>
      <p:sp>
        <p:nvSpPr>
          <p:cNvPr id="17" name="sb2">
            <a:extLst xmlns:a="http://schemas.openxmlformats.org/drawingml/2006/main">
              <a:ext uri="{FF2B5EF4-FFF2-40B4-BE49-F238E27FC236}">
                <a16:creationId xmlns:a16="http://schemas.microsoft.com/office/drawing/2014/main" id="{198E8C9D-64C7-4E31-A70E-72A5B0FDD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562350"/>
            <a:ext cx="15430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A6472"/>
                </a:solidFill>
              </a:defRPr>
            </a:pPr>
            <a:r>
              <a:rPr sz="1200" b="0">
                <a:solidFill>
                  <a:srgbClr val="5A6472"/>
                </a:solidFill>
              </a:rPr>
              <a:t>Run the same prompt through installed models.</a:t>
            </a:r>
          </a:p>
        </p:txBody>
      </p:sp>
      <p:sp>
        <p:nvSpPr>
          <p:cNvPr id="18" name="arrow2">
            <a:extLst xmlns:a="http://schemas.openxmlformats.org/drawingml/2006/main">
              <a:ext uri="{FF2B5EF4-FFF2-40B4-BE49-F238E27FC236}">
                <a16:creationId xmlns:a16="http://schemas.microsoft.com/office/drawing/2014/main" id="{7BEF80B5-305B-40B1-AEA1-8C12EEB38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67525" y="3238500"/>
            <a:ext cx="304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3D8DFF"/>
                </a:solidFill>
              </a:defRPr>
            </a:pPr>
            <a:r>
              <a:rPr sz="1800" b="1">
                <a:solidFill>
                  <a:srgbClr val="3D8DFF"/>
                </a:solidFill>
              </a:rPr>
              <a:t>→</a:t>
            </a:r>
          </a:p>
        </p:txBody>
      </p:sp>
      <p:sp>
        <p:nvSpPr>
          <p:cNvPr id="19" name="stage3">
            <a:extLst xmlns:a="http://schemas.openxmlformats.org/drawingml/2006/main">
              <a:ext uri="{FF2B5EF4-FFF2-40B4-BE49-F238E27FC236}">
                <a16:creationId xmlns:a16="http://schemas.microsoft.com/office/drawing/2014/main" id="{12B398A7-941B-41DA-AEDE-96099D326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72325" y="2495550"/>
            <a:ext cx="18859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sn3">
            <a:extLst xmlns:a="http://schemas.openxmlformats.org/drawingml/2006/main">
              <a:ext uri="{FF2B5EF4-FFF2-40B4-BE49-F238E27FC236}">
                <a16:creationId xmlns:a16="http://schemas.microsoft.com/office/drawing/2014/main" id="{35B5FD67-7FDD-4855-8522-2A07A32A8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2647950"/>
            <a:ext cx="457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00000"/>
                </a:solidFill>
              </a:defRPr>
            </a:pPr>
            <a:r>
              <a:rPr sz="2250" b="1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21" name="st3">
            <a:extLst xmlns:a="http://schemas.openxmlformats.org/drawingml/2006/main">
              <a:ext uri="{FF2B5EF4-FFF2-40B4-BE49-F238E27FC236}">
                <a16:creationId xmlns:a16="http://schemas.microsoft.com/office/drawing/2014/main" id="{589CB429-DCBA-402C-931B-E6BB864A8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3143250"/>
            <a:ext cx="1543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0000"/>
                </a:solidFill>
              </a:defRPr>
            </a:pPr>
            <a:r>
              <a:rPr sz="1350" b="1">
                <a:solidFill>
                  <a:srgbClr val="000000"/>
                </a:solidFill>
              </a:rPr>
              <a:t>EVALUATE</a:t>
            </a:r>
          </a:p>
        </p:txBody>
      </p:sp>
      <p:sp>
        <p:nvSpPr>
          <p:cNvPr id="22" name="sb3">
            <a:extLst xmlns:a="http://schemas.openxmlformats.org/drawingml/2006/main">
              <a:ext uri="{FF2B5EF4-FFF2-40B4-BE49-F238E27FC236}">
                <a16:creationId xmlns:a16="http://schemas.microsoft.com/office/drawing/2014/main" id="{0E3BA39C-5687-493D-8FB1-580323FF9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3775" y="3562350"/>
            <a:ext cx="15430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A6472"/>
                </a:solidFill>
              </a:defRPr>
            </a:pPr>
            <a:r>
              <a:rPr sz="1200" b="0">
                <a:solidFill>
                  <a:srgbClr val="5A6472"/>
                </a:solidFill>
              </a:rPr>
              <a:t>Score quality, relevance, safety, and regressions.</a:t>
            </a:r>
          </a:p>
        </p:txBody>
      </p:sp>
      <p:sp>
        <p:nvSpPr>
          <p:cNvPr id="23" name="arrow3">
            <a:extLst xmlns:a="http://schemas.openxmlformats.org/drawingml/2006/main">
              <a:ext uri="{FF2B5EF4-FFF2-40B4-BE49-F238E27FC236}">
                <a16:creationId xmlns:a16="http://schemas.microsoft.com/office/drawing/2014/main" id="{0F6F9A1E-8838-415D-A7C0-FBD5E8D26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238500"/>
            <a:ext cx="304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3D8DFF"/>
                </a:solidFill>
              </a:defRPr>
            </a:pPr>
            <a:r>
              <a:rPr sz="1800" b="1">
                <a:solidFill>
                  <a:srgbClr val="3D8DFF"/>
                </a:solidFill>
              </a:rPr>
              <a:t>→</a:t>
            </a:r>
          </a:p>
        </p:txBody>
      </p:sp>
      <p:sp>
        <p:nvSpPr>
          <p:cNvPr id="24" name="stage4">
            <a:extLst xmlns:a="http://schemas.openxmlformats.org/drawingml/2006/main">
              <a:ext uri="{FF2B5EF4-FFF2-40B4-BE49-F238E27FC236}">
                <a16:creationId xmlns:a16="http://schemas.microsoft.com/office/drawing/2014/main" id="{12795F89-2182-429C-9A97-2980D9342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495550"/>
            <a:ext cx="1885950" cy="2190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sn4">
            <a:extLst xmlns:a="http://schemas.openxmlformats.org/drawingml/2006/main">
              <a:ext uri="{FF2B5EF4-FFF2-40B4-BE49-F238E27FC236}">
                <a16:creationId xmlns:a16="http://schemas.microsoft.com/office/drawing/2014/main" id="{B7E9474F-7521-4B5E-8272-1F7F1ABE6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2647950"/>
            <a:ext cx="4572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00000"/>
                </a:solidFill>
              </a:defRPr>
            </a:pPr>
            <a:r>
              <a:rPr sz="2250" b="1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26" name="st4">
            <a:extLst xmlns:a="http://schemas.openxmlformats.org/drawingml/2006/main">
              <a:ext uri="{FF2B5EF4-FFF2-40B4-BE49-F238E27FC236}">
                <a16:creationId xmlns:a16="http://schemas.microsoft.com/office/drawing/2014/main" id="{88CA2293-1877-4734-AF46-AEC08FADB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143250"/>
            <a:ext cx="1543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0000"/>
                </a:solidFill>
              </a:defRPr>
            </a:pPr>
            <a:r>
              <a:rPr sz="1350" b="1">
                <a:solidFill>
                  <a:srgbClr val="000000"/>
                </a:solidFill>
              </a:rPr>
              <a:t>LEARN</a:t>
            </a:r>
          </a:p>
        </p:txBody>
      </p:sp>
      <p:sp>
        <p:nvSpPr>
          <p:cNvPr id="27" name="sb4">
            <a:extLst xmlns:a="http://schemas.openxmlformats.org/drawingml/2006/main">
              <a:ext uri="{FF2B5EF4-FFF2-40B4-BE49-F238E27FC236}">
                <a16:creationId xmlns:a16="http://schemas.microsoft.com/office/drawing/2014/main" id="{4C5AA654-A9AD-45CB-825B-77551791A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05950" y="3562350"/>
            <a:ext cx="15430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A6472"/>
                </a:solidFill>
              </a:defRPr>
            </a:pPr>
            <a:r>
              <a:rPr sz="1200" b="0">
                <a:solidFill>
                  <a:srgbClr val="5A6472"/>
                </a:solidFill>
              </a:rPr>
              <a:t>Review feedback and promote useful examples.</a:t>
            </a:r>
          </a:p>
        </p:txBody>
      </p:sp>
      <p:sp>
        <p:nvSpPr>
          <p:cNvPr id="28" name="evidence">
            <a:extLst xmlns:a="http://schemas.openxmlformats.org/drawingml/2006/main">
              <a:ext uri="{FF2B5EF4-FFF2-40B4-BE49-F238E27FC236}">
                <a16:creationId xmlns:a16="http://schemas.microsoft.com/office/drawing/2014/main" id="{0ACD341D-11DB-4072-A440-A48E2E330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6730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3D8DFF"/>
                </a:solidFill>
              </a:defRPr>
            </a:pPr>
            <a:r>
              <a:rPr sz="975" b="1">
                <a:solidFill>
                  <a:srgbClr val="3D8DFF"/>
                </a:solidFill>
              </a:rPr>
              <a:t>CERTIFICATION EVIDENCE</a:t>
            </a:r>
          </a:p>
        </p:txBody>
      </p:sp>
      <p:sp>
        <p:nvSpPr>
          <p:cNvPr id="29" name="evidence2">
            <a:extLst xmlns:a="http://schemas.openxmlformats.org/drawingml/2006/main">
              <a:ext uri="{FF2B5EF4-FFF2-40B4-BE49-F238E27FC236}">
                <a16:creationId xmlns:a16="http://schemas.microsoft.com/office/drawing/2014/main" id="{63289DE7-C5F9-492D-B850-2616D49DC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14950"/>
            <a:ext cx="1009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00000"/>
                </a:solidFill>
              </a:defRPr>
            </a:pPr>
            <a:r>
              <a:rPr sz="1500" b="1">
                <a:solidFill>
                  <a:srgbClr val="000000"/>
                </a:solidFill>
              </a:rPr>
              <a:t>5 generated + approved JSONL rows  •  CUDA LoRA loss 4.3178  •  adapter reload + GPU inference</a:t>
            </a:r>
          </a:p>
        </p:txBody>
      </p:sp>
      <p:sp>
        <p:nvSpPr>
          <p:cNvPr id="30" name="footer">
            <a:extLst xmlns:a="http://schemas.openxmlformats.org/drawingml/2006/main">
              <a:ext uri="{FF2B5EF4-FFF2-40B4-BE49-F238E27FC236}">
                <a16:creationId xmlns:a16="http://schemas.microsoft.com/office/drawing/2014/main" id="{242C3010-B19A-4F36-8D7D-0515E6B4B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5A6472"/>
                </a:solidFill>
              </a:defRPr>
            </a:pPr>
            <a:r>
              <a:rPr sz="750" b="1">
                <a:solidFill>
                  <a:srgbClr val="5A6472"/>
                </a:solidFill>
              </a:rPr>
              <a:t>NEXUS ONE AI  •  POWERED BY CEZEN</a:t>
            </a:r>
          </a:p>
        </p:txBody>
      </p:sp>
      <p:sp>
        <p:nvSpPr>
          <p:cNvPr id="31" name="page">
            <a:extLst xmlns:a="http://schemas.openxmlformats.org/drawingml/2006/main">
              <a:ext uri="{FF2B5EF4-FFF2-40B4-BE49-F238E27FC236}">
                <a16:creationId xmlns:a16="http://schemas.microsoft.com/office/drawing/2014/main" id="{0FAAFB32-AD99-42B5-8425-032376D47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389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5A6472"/>
                </a:solidFill>
              </a:defRPr>
            </a:pPr>
            <a:r>
              <a:rPr sz="750" b="1">
                <a:solidFill>
                  <a:srgbClr val="5A6472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90919951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kicker">
            <a:extLst xmlns:a="http://schemas.openxmlformats.org/drawingml/2006/main">
              <a:ext uri="{FF2B5EF4-FFF2-40B4-BE49-F238E27FC236}">
                <a16:creationId xmlns:a16="http://schemas.microsoft.com/office/drawing/2014/main" id="{EED560FB-CCAD-4D62-B1A7-48B6E7EEA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</a:defRPr>
            </a:pPr>
            <a:r>
              <a:rPr sz="1050" b="1">
                <a:solidFill>
                  <a:srgbClr val="3D8DFF"/>
                </a:solidFill>
              </a:rPr>
              <a:t>FROM NOTEBOOK TO APPLICATION</a:t>
            </a:r>
          </a:p>
        </p:txBody>
      </p:sp>
      <p:sp>
        <p:nvSpPr>
          <p:cNvPr id="2" name="headline">
            <a:extLst xmlns:a="http://schemas.openxmlformats.org/drawingml/2006/main">
              <a:ext uri="{FF2B5EF4-FFF2-40B4-BE49-F238E27FC236}">
                <a16:creationId xmlns:a16="http://schemas.microsoft.com/office/drawing/2014/main" id="{B41D783A-41F2-4490-8516-3953F8198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0010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00000"/>
                </a:solidFill>
              </a:defRPr>
            </a:pPr>
            <a:r>
              <a:rPr sz="3150" b="1">
                <a:solidFill>
                  <a:srgbClr val="000000"/>
                </a:solidFill>
              </a:rPr>
              <a:t>Technical teams can explore, build, and execute inside the same governed environment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4393B566-9440-43C7-B6F8-4D8D7479A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02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ih0">
            <a:extLst xmlns:a="http://schemas.openxmlformats.org/drawingml/2006/main">
              <a:ext uri="{FF2B5EF4-FFF2-40B4-BE49-F238E27FC236}">
                <a16:creationId xmlns:a16="http://schemas.microsoft.com/office/drawing/2014/main" id="{E5059F9C-A795-450A-8C71-738E22686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00000"/>
                </a:solidFill>
              </a:defRPr>
            </a:pPr>
            <a:r>
              <a:rPr sz="1950" b="1">
                <a:solidFill>
                  <a:srgbClr val="000000"/>
                </a:solidFill>
              </a:rPr>
              <a:t>JupyterLab</a:t>
            </a:r>
          </a:p>
        </p:txBody>
      </p:sp>
      <p:sp>
        <p:nvSpPr>
          <p:cNvPr id="5" name="line0">
            <a:extLst xmlns:a="http://schemas.openxmlformats.org/drawingml/2006/main">
              <a:ext uri="{FF2B5EF4-FFF2-40B4-BE49-F238E27FC236}">
                <a16:creationId xmlns:a16="http://schemas.microsoft.com/office/drawing/2014/main" id="{2129C3E8-52B5-4065-AEA7-919F26D59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4476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ib0">
            <a:extLst xmlns:a="http://schemas.openxmlformats.org/drawingml/2006/main">
              <a:ext uri="{FF2B5EF4-FFF2-40B4-BE49-F238E27FC236}">
                <a16:creationId xmlns:a16="http://schemas.microsoft.com/office/drawing/2014/main" id="{F1D50901-4E04-4F7D-B787-D17E7247B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4476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A6472"/>
                </a:solidFill>
              </a:defRPr>
            </a:pPr>
            <a:r>
              <a:rPr sz="1350" b="0">
                <a:solidFill>
                  <a:srgbClr val="5A6472"/>
                </a:solidFill>
              </a:rPr>
              <a:t>Interactive Python analysis, data preparation, and notebook persistence.</a:t>
            </a:r>
          </a:p>
        </p:txBody>
      </p:sp>
      <p:sp>
        <p:nvSpPr>
          <p:cNvPr id="7" name="ih1">
            <a:extLst xmlns:a="http://schemas.openxmlformats.org/drawingml/2006/main">
              <a:ext uri="{FF2B5EF4-FFF2-40B4-BE49-F238E27FC236}">
                <a16:creationId xmlns:a16="http://schemas.microsoft.com/office/drawing/2014/main" id="{149A8A41-401F-4A98-8025-240870AFD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0030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00000"/>
                </a:solidFill>
              </a:defRPr>
            </a:pPr>
            <a:r>
              <a:rPr sz="1950" b="1">
                <a:solidFill>
                  <a:srgbClr val="000000"/>
                </a:solidFill>
              </a:rPr>
              <a:t>Open WebUI</a:t>
            </a:r>
          </a:p>
        </p:txBody>
      </p:sp>
      <p:sp>
        <p:nvSpPr>
          <p:cNvPr id="8" name="line1">
            <a:extLst xmlns:a="http://schemas.openxmlformats.org/drawingml/2006/main">
              <a:ext uri="{FF2B5EF4-FFF2-40B4-BE49-F238E27FC236}">
                <a16:creationId xmlns:a16="http://schemas.microsoft.com/office/drawing/2014/main" id="{A6698CAB-1F3E-4629-89CE-8918EBDA3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857500"/>
            <a:ext cx="4476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ib1">
            <a:extLst xmlns:a="http://schemas.openxmlformats.org/drawingml/2006/main">
              <a:ext uri="{FF2B5EF4-FFF2-40B4-BE49-F238E27FC236}">
                <a16:creationId xmlns:a16="http://schemas.microsoft.com/office/drawing/2014/main" id="{EBEA1949-AAE7-4DD9-B47B-592DF8125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09900"/>
            <a:ext cx="4476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A6472"/>
                </a:solidFill>
              </a:defRPr>
            </a:pPr>
            <a:r>
              <a:rPr sz="1350" b="0">
                <a:solidFill>
                  <a:srgbClr val="5A6472"/>
                </a:solidFill>
              </a:rPr>
              <a:t>Power-user local chat with Nexus SSO and preserved conversations/files.</a:t>
            </a:r>
          </a:p>
        </p:txBody>
      </p:sp>
      <p:sp>
        <p:nvSpPr>
          <p:cNvPr id="10" name="ih2">
            <a:extLst xmlns:a="http://schemas.openxmlformats.org/drawingml/2006/main">
              <a:ext uri="{FF2B5EF4-FFF2-40B4-BE49-F238E27FC236}">
                <a16:creationId xmlns:a16="http://schemas.microsoft.com/office/drawing/2014/main" id="{733734A8-475E-4140-B973-9B1EBA0A2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00000"/>
                </a:solidFill>
              </a:defRPr>
            </a:pPr>
            <a:r>
              <a:rPr sz="1950" b="1">
                <a:solidFill>
                  <a:srgbClr val="000000"/>
                </a:solidFill>
              </a:rPr>
              <a:t>Agent + Workflow</a:t>
            </a:r>
          </a:p>
        </p:txBody>
      </p:sp>
      <p:sp>
        <p:nvSpPr>
          <p:cNvPr id="11" name="line2">
            <a:extLst xmlns:a="http://schemas.openxmlformats.org/drawingml/2006/main">
              <a:ext uri="{FF2B5EF4-FFF2-40B4-BE49-F238E27FC236}">
                <a16:creationId xmlns:a16="http://schemas.microsoft.com/office/drawing/2014/main" id="{76808531-D5AD-47D9-92E1-ED79C0DFD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24400"/>
            <a:ext cx="4476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ib2">
            <a:extLst xmlns:a="http://schemas.openxmlformats.org/drawingml/2006/main">
              <a:ext uri="{FF2B5EF4-FFF2-40B4-BE49-F238E27FC236}">
                <a16:creationId xmlns:a16="http://schemas.microsoft.com/office/drawing/2014/main" id="{69A99CC9-4A51-4207-A954-678D85F08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76800"/>
            <a:ext cx="4476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A6472"/>
                </a:solidFill>
              </a:defRPr>
            </a:pPr>
            <a:r>
              <a:rPr sz="1350" b="0">
                <a:solidFill>
                  <a:srgbClr val="5A6472"/>
                </a:solidFill>
              </a:rPr>
              <a:t>Multi-step model, retrieval, transformation, and scheduled execution.</a:t>
            </a:r>
          </a:p>
        </p:txBody>
      </p:sp>
      <p:sp>
        <p:nvSpPr>
          <p:cNvPr id="13" name="ih3">
            <a:extLst xmlns:a="http://schemas.openxmlformats.org/drawingml/2006/main">
              <a:ext uri="{FF2B5EF4-FFF2-40B4-BE49-F238E27FC236}">
                <a16:creationId xmlns:a16="http://schemas.microsoft.com/office/drawing/2014/main" id="{01E84B68-8149-4C56-8C79-F0FD5A2EF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267200"/>
            <a:ext cx="447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00000"/>
                </a:solidFill>
              </a:defRPr>
            </a:pPr>
            <a:r>
              <a:rPr sz="1950" b="1">
                <a:solidFill>
                  <a:srgbClr val="000000"/>
                </a:solidFill>
              </a:rPr>
              <a:t>App Studio</a:t>
            </a:r>
          </a:p>
        </p:txBody>
      </p:sp>
      <p:sp>
        <p:nvSpPr>
          <p:cNvPr id="14" name="line3">
            <a:extLst xmlns:a="http://schemas.openxmlformats.org/drawingml/2006/main">
              <a:ext uri="{FF2B5EF4-FFF2-40B4-BE49-F238E27FC236}">
                <a16:creationId xmlns:a16="http://schemas.microsoft.com/office/drawing/2014/main" id="{33C8AB54-722A-4361-9766-0587848E2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724400"/>
            <a:ext cx="4476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ib3">
            <a:extLst xmlns:a="http://schemas.openxmlformats.org/drawingml/2006/main">
              <a:ext uri="{FF2B5EF4-FFF2-40B4-BE49-F238E27FC236}">
                <a16:creationId xmlns:a16="http://schemas.microsoft.com/office/drawing/2014/main" id="{229915C9-4E1A-4315-A552-C4521A1C0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876800"/>
            <a:ext cx="4476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A6472"/>
                </a:solidFill>
              </a:defRPr>
            </a:pPr>
            <a:r>
              <a:rPr sz="1350" b="0">
                <a:solidFill>
                  <a:srgbClr val="5A6472"/>
                </a:solidFill>
              </a:rPr>
              <a:t>Persistent projects with isolated Kubernetes sandbox execution.</a:t>
            </a:r>
          </a:p>
        </p:txBody>
      </p:sp>
      <p:sp>
        <p:nvSpPr>
          <p:cNvPr id="16" name="footer">
            <a:extLst xmlns:a="http://schemas.openxmlformats.org/drawingml/2006/main">
              <a:ext uri="{FF2B5EF4-FFF2-40B4-BE49-F238E27FC236}">
                <a16:creationId xmlns:a16="http://schemas.microsoft.com/office/drawing/2014/main" id="{ED546ADF-B585-4D7B-8940-0AE4E6210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5A6472"/>
                </a:solidFill>
              </a:defRPr>
            </a:pPr>
            <a:r>
              <a:rPr sz="750" b="1">
                <a:solidFill>
                  <a:srgbClr val="5A6472"/>
                </a:solidFill>
              </a:rPr>
              <a:t>NEXUS ONE AI  •  POWERED BY CEZEN</a:t>
            </a:r>
          </a:p>
        </p:txBody>
      </p:sp>
      <p:sp>
        <p:nvSpPr>
          <p:cNvPr id="17" name="page">
            <a:extLst xmlns:a="http://schemas.openxmlformats.org/drawingml/2006/main">
              <a:ext uri="{FF2B5EF4-FFF2-40B4-BE49-F238E27FC236}">
                <a16:creationId xmlns:a16="http://schemas.microsoft.com/office/drawing/2014/main" id="{A2AFDA69-894E-49C2-957B-613AD1ADB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389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5A6472"/>
                </a:solidFill>
              </a:defRPr>
            </a:pPr>
            <a:r>
              <a:rPr sz="750" b="1">
                <a:solidFill>
                  <a:srgbClr val="5A6472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89501752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kicker">
            <a:extLst xmlns:a="http://schemas.openxmlformats.org/drawingml/2006/main">
              <a:ext uri="{FF2B5EF4-FFF2-40B4-BE49-F238E27FC236}">
                <a16:creationId xmlns:a16="http://schemas.microsoft.com/office/drawing/2014/main" id="{2E258B24-D383-448B-BCEB-0A83E7486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</a:defRPr>
            </a:pPr>
            <a:r>
              <a:rPr sz="1050" b="1">
                <a:solidFill>
                  <a:srgbClr val="3D8DFF"/>
                </a:solidFill>
              </a:rPr>
              <a:t>ENTERPRISE OPERATIONS</a:t>
            </a:r>
          </a:p>
        </p:txBody>
      </p:sp>
      <p:sp>
        <p:nvSpPr>
          <p:cNvPr id="2" name="headline">
            <a:extLst xmlns:a="http://schemas.openxmlformats.org/drawingml/2006/main">
              <a:ext uri="{FF2B5EF4-FFF2-40B4-BE49-F238E27FC236}">
                <a16:creationId xmlns:a16="http://schemas.microsoft.com/office/drawing/2014/main" id="{43C0504F-1F59-4E6A-8505-CB37DBCB9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0010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00000"/>
                </a:solidFill>
              </a:defRPr>
            </a:pPr>
            <a:r>
              <a:rPr sz="3150" b="1">
                <a:solidFill>
                  <a:srgbClr val="000000"/>
                </a:solidFill>
              </a:rPr>
              <a:t>The platform can be deployed, observed, upgraded, and recovered—not just demonstrated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3027987A-2C37-4535-AF32-CB82A62AF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02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oh0">
            <a:extLst xmlns:a="http://schemas.openxmlformats.org/drawingml/2006/main">
              <a:ext uri="{FF2B5EF4-FFF2-40B4-BE49-F238E27FC236}">
                <a16:creationId xmlns:a16="http://schemas.microsoft.com/office/drawing/2014/main" id="{D8CDD278-5B61-4EAE-82AF-C0A307111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47900"/>
            <a:ext cx="2190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00000"/>
                </a:solidFill>
              </a:defRPr>
            </a:pPr>
            <a:r>
              <a:rPr sz="1575" b="1">
                <a:solidFill>
                  <a:srgbClr val="000000"/>
                </a:solidFill>
              </a:rPr>
              <a:t>K3s</a:t>
            </a:r>
          </a:p>
        </p:txBody>
      </p:sp>
      <p:sp>
        <p:nvSpPr>
          <p:cNvPr id="5" name="ob0">
            <a:extLst xmlns:a="http://schemas.openxmlformats.org/drawingml/2006/main">
              <a:ext uri="{FF2B5EF4-FFF2-40B4-BE49-F238E27FC236}">
                <a16:creationId xmlns:a16="http://schemas.microsoft.com/office/drawing/2014/main" id="{263F56BF-213F-494D-8FAE-167DF297D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247900"/>
            <a:ext cx="609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A6472"/>
                </a:solidFill>
              </a:defRPr>
            </a:pPr>
            <a:r>
              <a:rPr sz="1275" b="0">
                <a:solidFill>
                  <a:srgbClr val="5A6472"/>
                </a:solidFill>
              </a:rPr>
              <a:t>Portable application runtime and isolated sandboxes.</a:t>
            </a:r>
          </a:p>
        </p:txBody>
      </p:sp>
      <p:sp>
        <p:nvSpPr>
          <p:cNvPr id="6" name="os0">
            <a:extLst xmlns:a="http://schemas.openxmlformats.org/drawingml/2006/main">
              <a:ext uri="{FF2B5EF4-FFF2-40B4-BE49-F238E27FC236}">
                <a16:creationId xmlns:a16="http://schemas.microsoft.com/office/drawing/2014/main" id="{D0559E4F-4013-4071-B7FB-8F2B83F3A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2479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7845B"/>
                </a:solidFill>
              </a:defRPr>
            </a:pPr>
            <a:r>
              <a:rPr sz="1050" b="1">
                <a:solidFill>
                  <a:srgbClr val="17845B"/>
                </a:solidFill>
              </a:rPr>
              <a:t>READY</a:t>
            </a:r>
          </a:p>
        </p:txBody>
      </p:sp>
      <p:sp>
        <p:nvSpPr>
          <p:cNvPr id="7" name="or0">
            <a:extLst xmlns:a="http://schemas.openxmlformats.org/drawingml/2006/main">
              <a:ext uri="{FF2B5EF4-FFF2-40B4-BE49-F238E27FC236}">
                <a16:creationId xmlns:a16="http://schemas.microsoft.com/office/drawing/2014/main" id="{DB891BFA-FBE0-4848-9C41-4C7222C42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7432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oh1">
            <a:extLst xmlns:a="http://schemas.openxmlformats.org/drawingml/2006/main">
              <a:ext uri="{FF2B5EF4-FFF2-40B4-BE49-F238E27FC236}">
                <a16:creationId xmlns:a16="http://schemas.microsoft.com/office/drawing/2014/main" id="{6861B98F-B42D-44E3-BB81-2AFDBE86E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71800"/>
            <a:ext cx="2190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00000"/>
                </a:solidFill>
              </a:defRPr>
            </a:pPr>
            <a:r>
              <a:rPr sz="1575" b="1">
                <a:solidFill>
                  <a:srgbClr val="000000"/>
                </a:solidFill>
              </a:rPr>
              <a:t>Harbor</a:t>
            </a:r>
          </a:p>
        </p:txBody>
      </p:sp>
      <p:sp>
        <p:nvSpPr>
          <p:cNvPr id="9" name="ob1">
            <a:extLst xmlns:a="http://schemas.openxmlformats.org/drawingml/2006/main">
              <a:ext uri="{FF2B5EF4-FFF2-40B4-BE49-F238E27FC236}">
                <a16:creationId xmlns:a16="http://schemas.microsoft.com/office/drawing/2014/main" id="{F3A736AA-914F-408F-B563-15E6D3D87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971800"/>
            <a:ext cx="609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A6472"/>
                </a:solidFill>
              </a:defRPr>
            </a:pPr>
            <a:r>
              <a:rPr sz="1275" b="0">
                <a:solidFill>
                  <a:srgbClr val="5A6472"/>
                </a:solidFill>
              </a:rPr>
              <a:t>Private images and OCI Helm charts with TLS and OIDC.</a:t>
            </a:r>
          </a:p>
        </p:txBody>
      </p:sp>
      <p:sp>
        <p:nvSpPr>
          <p:cNvPr id="10" name="os1">
            <a:extLst xmlns:a="http://schemas.openxmlformats.org/drawingml/2006/main">
              <a:ext uri="{FF2B5EF4-FFF2-40B4-BE49-F238E27FC236}">
                <a16:creationId xmlns:a16="http://schemas.microsoft.com/office/drawing/2014/main" id="{4EAA22E3-B0E6-48D7-88BC-B0A9589CE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29718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7845B"/>
                </a:solidFill>
              </a:defRPr>
            </a:pPr>
            <a:r>
              <a:rPr sz="1050" b="1">
                <a:solidFill>
                  <a:srgbClr val="17845B"/>
                </a:solidFill>
              </a:rPr>
              <a:t>READY</a:t>
            </a:r>
          </a:p>
        </p:txBody>
      </p:sp>
      <p:sp>
        <p:nvSpPr>
          <p:cNvPr id="11" name="or1">
            <a:extLst xmlns:a="http://schemas.openxmlformats.org/drawingml/2006/main">
              <a:ext uri="{FF2B5EF4-FFF2-40B4-BE49-F238E27FC236}">
                <a16:creationId xmlns:a16="http://schemas.microsoft.com/office/drawing/2014/main" id="{A42E0146-36D9-4A05-8ACC-26EADB57E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671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oh2">
            <a:extLst xmlns:a="http://schemas.openxmlformats.org/drawingml/2006/main">
              <a:ext uri="{FF2B5EF4-FFF2-40B4-BE49-F238E27FC236}">
                <a16:creationId xmlns:a16="http://schemas.microsoft.com/office/drawing/2014/main" id="{3DC710CC-3DC0-413D-871A-78B2B0709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95700"/>
            <a:ext cx="2190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00000"/>
                </a:solidFill>
              </a:defRPr>
            </a:pPr>
            <a:r>
              <a:rPr sz="1575" b="1">
                <a:solidFill>
                  <a:srgbClr val="000000"/>
                </a:solidFill>
              </a:rPr>
              <a:t>Flux + Helm</a:t>
            </a:r>
          </a:p>
        </p:txBody>
      </p:sp>
      <p:sp>
        <p:nvSpPr>
          <p:cNvPr id="13" name="ob2">
            <a:extLst xmlns:a="http://schemas.openxmlformats.org/drawingml/2006/main">
              <a:ext uri="{FF2B5EF4-FFF2-40B4-BE49-F238E27FC236}">
                <a16:creationId xmlns:a16="http://schemas.microsoft.com/office/drawing/2014/main" id="{54249659-2114-4827-981D-51A917DF6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695700"/>
            <a:ext cx="609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A6472"/>
                </a:solidFill>
              </a:defRPr>
            </a:pPr>
            <a:r>
              <a:rPr sz="1275" b="0">
                <a:solidFill>
                  <a:srgbClr val="5A6472"/>
                </a:solidFill>
              </a:rPr>
              <a:t>Immutable, reconciled releases and rollback points.</a:t>
            </a:r>
          </a:p>
        </p:txBody>
      </p:sp>
      <p:sp>
        <p:nvSpPr>
          <p:cNvPr id="14" name="os2">
            <a:extLst xmlns:a="http://schemas.openxmlformats.org/drawingml/2006/main">
              <a:ext uri="{FF2B5EF4-FFF2-40B4-BE49-F238E27FC236}">
                <a16:creationId xmlns:a16="http://schemas.microsoft.com/office/drawing/2014/main" id="{AD435846-79EE-4369-A594-1186099F4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36957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7845B"/>
                </a:solidFill>
              </a:defRPr>
            </a:pPr>
            <a:r>
              <a:rPr sz="1050" b="1">
                <a:solidFill>
                  <a:srgbClr val="17845B"/>
                </a:solidFill>
              </a:rPr>
              <a:t>READY</a:t>
            </a:r>
          </a:p>
        </p:txBody>
      </p:sp>
      <p:sp>
        <p:nvSpPr>
          <p:cNvPr id="15" name="or2">
            <a:extLst xmlns:a="http://schemas.openxmlformats.org/drawingml/2006/main">
              <a:ext uri="{FF2B5EF4-FFF2-40B4-BE49-F238E27FC236}">
                <a16:creationId xmlns:a16="http://schemas.microsoft.com/office/drawing/2014/main" id="{47B0109F-FFA1-46BD-8F45-5B7BB0A2B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oh3">
            <a:extLst xmlns:a="http://schemas.openxmlformats.org/drawingml/2006/main">
              <a:ext uri="{FF2B5EF4-FFF2-40B4-BE49-F238E27FC236}">
                <a16:creationId xmlns:a16="http://schemas.microsoft.com/office/drawing/2014/main" id="{D27198CF-F4D6-45CC-B446-83D7D1AEF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19600"/>
            <a:ext cx="2190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00000"/>
                </a:solidFill>
              </a:defRPr>
            </a:pPr>
            <a:r>
              <a:rPr sz="1575" b="1">
                <a:solidFill>
                  <a:srgbClr val="000000"/>
                </a:solidFill>
              </a:rPr>
              <a:t>Prometheus + Grafana</a:t>
            </a:r>
          </a:p>
        </p:txBody>
      </p:sp>
      <p:sp>
        <p:nvSpPr>
          <p:cNvPr id="17" name="ob3">
            <a:extLst xmlns:a="http://schemas.openxmlformats.org/drawingml/2006/main">
              <a:ext uri="{FF2B5EF4-FFF2-40B4-BE49-F238E27FC236}">
                <a16:creationId xmlns:a16="http://schemas.microsoft.com/office/drawing/2014/main" id="{D1CEC3DB-8B21-4FCC-9206-452EB703C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4419600"/>
            <a:ext cx="609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A6472"/>
                </a:solidFill>
              </a:defRPr>
            </a:pPr>
            <a:r>
              <a:rPr sz="1275" b="0">
                <a:solidFill>
                  <a:srgbClr val="5A6472"/>
                </a:solidFill>
              </a:rPr>
              <a:t>Live platform, host, service, and GPU metrics.</a:t>
            </a:r>
          </a:p>
        </p:txBody>
      </p:sp>
      <p:sp>
        <p:nvSpPr>
          <p:cNvPr id="18" name="os3">
            <a:extLst xmlns:a="http://schemas.openxmlformats.org/drawingml/2006/main">
              <a:ext uri="{FF2B5EF4-FFF2-40B4-BE49-F238E27FC236}">
                <a16:creationId xmlns:a16="http://schemas.microsoft.com/office/drawing/2014/main" id="{C0913C6C-32D8-4D72-B9B2-8F6CF1EFA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44196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17845B"/>
                </a:solidFill>
              </a:defRPr>
            </a:pPr>
            <a:r>
              <a:rPr sz="1050" b="1">
                <a:solidFill>
                  <a:srgbClr val="17845B"/>
                </a:solidFill>
              </a:rPr>
              <a:t>READY</a:t>
            </a:r>
          </a:p>
        </p:txBody>
      </p:sp>
      <p:sp>
        <p:nvSpPr>
          <p:cNvPr id="19" name="or3">
            <a:extLst xmlns:a="http://schemas.openxmlformats.org/drawingml/2006/main">
              <a:ext uri="{FF2B5EF4-FFF2-40B4-BE49-F238E27FC236}">
                <a16:creationId xmlns:a16="http://schemas.microsoft.com/office/drawing/2014/main" id="{E38A6DC3-010E-4E60-AA7D-8D6F6912D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149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oh4">
            <a:extLst xmlns:a="http://schemas.openxmlformats.org/drawingml/2006/main">
              <a:ext uri="{FF2B5EF4-FFF2-40B4-BE49-F238E27FC236}">
                <a16:creationId xmlns:a16="http://schemas.microsoft.com/office/drawing/2014/main" id="{7B4F4ABA-7B06-4323-9599-B7A0BFC3D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43500"/>
            <a:ext cx="2190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00000"/>
                </a:solidFill>
              </a:defRPr>
            </a:pPr>
            <a:r>
              <a:rPr sz="1575" b="1">
                <a:solidFill>
                  <a:srgbClr val="000000"/>
                </a:solidFill>
              </a:rPr>
              <a:t>Velero + MinIO</a:t>
            </a:r>
          </a:p>
        </p:txBody>
      </p:sp>
      <p:sp>
        <p:nvSpPr>
          <p:cNvPr id="21" name="ob4">
            <a:extLst xmlns:a="http://schemas.openxmlformats.org/drawingml/2006/main">
              <a:ext uri="{FF2B5EF4-FFF2-40B4-BE49-F238E27FC236}">
                <a16:creationId xmlns:a16="http://schemas.microsoft.com/office/drawing/2014/main" id="{675D77BD-CD1D-4E53-BB19-6C2ACA6234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5143500"/>
            <a:ext cx="609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A6472"/>
                </a:solidFill>
              </a:defRPr>
            </a:pPr>
            <a:r>
              <a:rPr sz="1275" b="0">
                <a:solidFill>
                  <a:srgbClr val="5A6472"/>
                </a:solidFill>
              </a:rPr>
              <a:t>Object and filesystem-aware backup with tested restore.</a:t>
            </a:r>
          </a:p>
        </p:txBody>
      </p:sp>
      <p:sp>
        <p:nvSpPr>
          <p:cNvPr id="22" name="os4">
            <a:extLst xmlns:a="http://schemas.openxmlformats.org/drawingml/2006/main">
              <a:ext uri="{FF2B5EF4-FFF2-40B4-BE49-F238E27FC236}">
                <a16:creationId xmlns:a16="http://schemas.microsoft.com/office/drawing/2014/main" id="{20EECEB7-E625-4B10-9E7E-DECA175CC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5143500"/>
            <a:ext cx="142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3D8DFF"/>
                </a:solidFill>
              </a:defRPr>
            </a:pPr>
            <a:r>
              <a:rPr sz="1050" b="1">
                <a:solidFill>
                  <a:srgbClr val="3D8DFF"/>
                </a:solidFill>
              </a:rPr>
              <a:t>336 / 336</a:t>
            </a:r>
          </a:p>
        </p:txBody>
      </p:sp>
      <p:sp>
        <p:nvSpPr>
          <p:cNvPr id="23" name="or4">
            <a:extLst xmlns:a="http://schemas.openxmlformats.org/drawingml/2006/main">
              <a:ext uri="{FF2B5EF4-FFF2-40B4-BE49-F238E27FC236}">
                <a16:creationId xmlns:a16="http://schemas.microsoft.com/office/drawing/2014/main" id="{0C162D73-FEC4-4C54-A4A1-092C754CF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38800"/>
            <a:ext cx="10820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BC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footer">
            <a:extLst xmlns:a="http://schemas.openxmlformats.org/drawingml/2006/main">
              <a:ext uri="{FF2B5EF4-FFF2-40B4-BE49-F238E27FC236}">
                <a16:creationId xmlns:a16="http://schemas.microsoft.com/office/drawing/2014/main" id="{2A3AD588-0BD2-4E6D-B9BC-8DC8A3B94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5A6472"/>
                </a:solidFill>
              </a:defRPr>
            </a:pPr>
            <a:r>
              <a:rPr sz="750" b="1">
                <a:solidFill>
                  <a:srgbClr val="5A6472"/>
                </a:solidFill>
              </a:rPr>
              <a:t>NEXUS ONE AI  •  POWERED BY CEZEN</a:t>
            </a:r>
          </a:p>
        </p:txBody>
      </p:sp>
      <p:sp>
        <p:nvSpPr>
          <p:cNvPr id="25" name="page">
            <a:extLst xmlns:a="http://schemas.openxmlformats.org/drawingml/2006/main">
              <a:ext uri="{FF2B5EF4-FFF2-40B4-BE49-F238E27FC236}">
                <a16:creationId xmlns:a16="http://schemas.microsoft.com/office/drawing/2014/main" id="{3946EAD8-C65A-4327-9124-4A4F5CED6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389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5A6472"/>
                </a:solidFill>
              </a:defRPr>
            </a:pPr>
            <a:r>
              <a:rPr sz="750" b="1">
                <a:solidFill>
                  <a:srgbClr val="5A6472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8538006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kicker">
            <a:extLst xmlns:a="http://schemas.openxmlformats.org/drawingml/2006/main">
              <a:ext uri="{FF2B5EF4-FFF2-40B4-BE49-F238E27FC236}">
                <a16:creationId xmlns:a16="http://schemas.microsoft.com/office/drawing/2014/main" id="{0683ECD5-1DDF-4AF9-A9FA-D63A64F3A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</a:defRPr>
            </a:pPr>
            <a:r>
              <a:rPr sz="1050" b="1">
                <a:solidFill>
                  <a:srgbClr val="3D8DFF"/>
                </a:solidFill>
              </a:rPr>
              <a:t>WHAT IS CERTIFIED</a:t>
            </a:r>
          </a:p>
        </p:txBody>
      </p:sp>
      <p:sp>
        <p:nvSpPr>
          <p:cNvPr id="2" name="headline">
            <a:extLst xmlns:a="http://schemas.openxmlformats.org/drawingml/2006/main">
              <a:ext uri="{FF2B5EF4-FFF2-40B4-BE49-F238E27FC236}">
                <a16:creationId xmlns:a16="http://schemas.microsoft.com/office/drawing/2014/main" id="{6FCA9016-8696-4B8B-A6D4-0DA32BF1E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0010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00000"/>
                </a:solidFill>
              </a:defRPr>
            </a:pPr>
            <a:r>
              <a:rPr sz="3150" b="1">
                <a:solidFill>
                  <a:srgbClr val="000000"/>
                </a:solidFill>
              </a:rPr>
              <a:t>The demo baseline is backed by completed workflows and recoverable artifacts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D404EE2A-9927-4A8F-A9F2-54E962940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02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mv0">
            <a:extLst xmlns:a="http://schemas.openxmlformats.org/drawingml/2006/main">
              <a:ext uri="{FF2B5EF4-FFF2-40B4-BE49-F238E27FC236}">
                <a16:creationId xmlns:a16="http://schemas.microsoft.com/office/drawing/2014/main" id="{C1FA6378-AA18-4978-B4A4-2836544B8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23431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00000"/>
                </a:solidFill>
              </a:defRPr>
            </a:pPr>
            <a:r>
              <a:rPr sz="3150" b="1">
                <a:solidFill>
                  <a:srgbClr val="000000"/>
                </a:solidFill>
              </a:rPr>
              <a:t>15+</a:t>
            </a:r>
          </a:p>
        </p:txBody>
      </p:sp>
      <p:sp>
        <p:nvSpPr>
          <p:cNvPr id="5" name="ml0">
            <a:extLst xmlns:a="http://schemas.openxmlformats.org/drawingml/2006/main">
              <a:ext uri="{FF2B5EF4-FFF2-40B4-BE49-F238E27FC236}">
                <a16:creationId xmlns:a16="http://schemas.microsoft.com/office/drawing/2014/main" id="{6099A81E-6986-44EB-903C-44557D1D6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0"/>
            <a:ext cx="2343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A6472"/>
                </a:solidFill>
              </a:defRPr>
            </a:pPr>
            <a:r>
              <a:rPr sz="975" b="1">
                <a:solidFill>
                  <a:srgbClr val="5A6472"/>
                </a:solidFill>
              </a:rPr>
              <a:t>PRIMARY PRODUCT FLOWS</a:t>
            </a:r>
          </a:p>
        </p:txBody>
      </p:sp>
      <p:sp>
        <p:nvSpPr>
          <p:cNvPr id="6" name="mv1">
            <a:extLst xmlns:a="http://schemas.openxmlformats.org/drawingml/2006/main">
              <a:ext uri="{FF2B5EF4-FFF2-40B4-BE49-F238E27FC236}">
                <a16:creationId xmlns:a16="http://schemas.microsoft.com/office/drawing/2014/main" id="{0C3223CB-BCB7-4C3E-8FD1-BA3E54943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381250"/>
            <a:ext cx="23431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00000"/>
                </a:solidFill>
              </a:defRPr>
            </a:pPr>
            <a:r>
              <a:rPr sz="3150" b="1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7" name="ml1">
            <a:extLst xmlns:a="http://schemas.openxmlformats.org/drawingml/2006/main">
              <a:ext uri="{FF2B5EF4-FFF2-40B4-BE49-F238E27FC236}">
                <a16:creationId xmlns:a16="http://schemas.microsoft.com/office/drawing/2014/main" id="{D08426E7-FE17-4993-B26E-697E70C92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3048000"/>
            <a:ext cx="2343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A6472"/>
                </a:solidFill>
              </a:defRPr>
            </a:pPr>
            <a:r>
              <a:rPr sz="975" b="1">
                <a:solidFill>
                  <a:srgbClr val="5A6472"/>
                </a:solidFill>
              </a:rPr>
              <a:t>INSTALLED LOCAL MODELS</a:t>
            </a:r>
          </a:p>
        </p:txBody>
      </p:sp>
      <p:sp>
        <p:nvSpPr>
          <p:cNvPr id="8" name="mv2">
            <a:extLst xmlns:a="http://schemas.openxmlformats.org/drawingml/2006/main">
              <a:ext uri="{FF2B5EF4-FFF2-40B4-BE49-F238E27FC236}">
                <a16:creationId xmlns:a16="http://schemas.microsoft.com/office/drawing/2014/main" id="{1C5AC681-7ED6-4E91-B48E-6B0C5219D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81250"/>
            <a:ext cx="23431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00000"/>
                </a:solidFill>
              </a:defRPr>
            </a:pPr>
            <a:r>
              <a:rPr sz="3150" b="1">
                <a:solidFill>
                  <a:srgbClr val="000000"/>
                </a:solidFill>
              </a:rPr>
              <a:t>1.8 MB</a:t>
            </a:r>
          </a:p>
        </p:txBody>
      </p:sp>
      <p:sp>
        <p:nvSpPr>
          <p:cNvPr id="9" name="ml2">
            <a:extLst xmlns:a="http://schemas.openxmlformats.org/drawingml/2006/main">
              <a:ext uri="{FF2B5EF4-FFF2-40B4-BE49-F238E27FC236}">
                <a16:creationId xmlns:a16="http://schemas.microsoft.com/office/drawing/2014/main" id="{787E21B3-32BA-441A-8C4E-0621DD7BB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48000"/>
            <a:ext cx="2343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A6472"/>
                </a:solidFill>
              </a:defRPr>
            </a:pPr>
            <a:r>
              <a:rPr sz="975" b="1">
                <a:solidFill>
                  <a:srgbClr val="5A6472"/>
                </a:solidFill>
              </a:rPr>
              <a:t>SAVED LORA ADAPTER</a:t>
            </a:r>
          </a:p>
        </p:txBody>
      </p:sp>
      <p:sp>
        <p:nvSpPr>
          <p:cNvPr id="10" name="mv3">
            <a:extLst xmlns:a="http://schemas.openxmlformats.org/drawingml/2006/main">
              <a:ext uri="{FF2B5EF4-FFF2-40B4-BE49-F238E27FC236}">
                <a16:creationId xmlns:a16="http://schemas.microsoft.com/office/drawing/2014/main" id="{70646939-D677-4DCA-81FD-70086E9E5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381250"/>
            <a:ext cx="23431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3D8DFF"/>
                </a:solidFill>
              </a:defRPr>
            </a:pPr>
            <a:r>
              <a:rPr sz="3150" b="1">
                <a:solidFill>
                  <a:srgbClr val="3D8DFF"/>
                </a:solidFill>
              </a:rPr>
              <a:t>336/336</a:t>
            </a:r>
          </a:p>
        </p:txBody>
      </p:sp>
      <p:sp>
        <p:nvSpPr>
          <p:cNvPr id="11" name="ml3">
            <a:extLst xmlns:a="http://schemas.openxmlformats.org/drawingml/2006/main">
              <a:ext uri="{FF2B5EF4-FFF2-40B4-BE49-F238E27FC236}">
                <a16:creationId xmlns:a16="http://schemas.microsoft.com/office/drawing/2014/main" id="{98833FE0-0CF0-44FD-AECD-92EEED186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048000"/>
            <a:ext cx="2343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5A6472"/>
                </a:solidFill>
              </a:defRPr>
            </a:pPr>
            <a:r>
              <a:rPr sz="975" b="1">
                <a:solidFill>
                  <a:srgbClr val="5A6472"/>
                </a:solidFill>
              </a:rPr>
              <a:t>POST-TRAINING BACKUP</a:t>
            </a:r>
          </a:p>
        </p:txBody>
      </p:sp>
      <p:sp>
        <p:nvSpPr>
          <p:cNvPr id="12" name="boundary">
            <a:extLst xmlns:a="http://schemas.openxmlformats.org/drawingml/2006/main">
              <a:ext uri="{FF2B5EF4-FFF2-40B4-BE49-F238E27FC236}">
                <a16:creationId xmlns:a16="http://schemas.microsoft.com/office/drawing/2014/main" id="{8DBF6BB6-1936-412D-9902-3AF30ACE2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43350"/>
            <a:ext cx="10820400" cy="1447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DED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t">
            <a:extLst xmlns:a="http://schemas.openxmlformats.org/drawingml/2006/main">
              <a:ext uri="{FF2B5EF4-FFF2-40B4-BE49-F238E27FC236}">
                <a16:creationId xmlns:a16="http://schemas.microsoft.com/office/drawing/2014/main" id="{C6163FA8-91A5-495E-9FB1-7996B9C5E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13385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26A00"/>
                </a:solidFill>
              </a:defRPr>
            </a:pPr>
            <a:r>
              <a:rPr sz="1200" b="1">
                <a:solidFill>
                  <a:srgbClr val="B26A00"/>
                </a:solidFill>
              </a:rPr>
              <a:t>CERTIFIED ≠ UNLIMITED</a:t>
            </a:r>
          </a:p>
        </p:txBody>
      </p:sp>
      <p:sp>
        <p:nvSpPr>
          <p:cNvPr id="14" name="bb">
            <a:extLst xmlns:a="http://schemas.openxmlformats.org/drawingml/2006/main">
              <a:ext uri="{FF2B5EF4-FFF2-40B4-BE49-F238E27FC236}">
                <a16:creationId xmlns:a16="http://schemas.microsoft.com/office/drawing/2014/main" id="{4A1BBCF7-A76F-41E0-89B6-537059126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4514850"/>
            <a:ext cx="100012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00000"/>
                </a:solidFill>
              </a:defRPr>
            </a:pPr>
            <a:r>
              <a:rPr sz="1425" b="0">
                <a:solidFill>
                  <a:srgbClr val="000000"/>
                </a:solidFill>
              </a:rPr>
              <a:t>The LoRA run proves the training pipeline, not production model quality. Larger 7B/8B jobs require more VRAM or a controlled serving pause; enterprise TLS, directory federation, alerting, and scale tests remain environment-specific.</a:t>
            </a:r>
          </a:p>
        </p:txBody>
      </p:sp>
      <p:sp>
        <p:nvSpPr>
          <p:cNvPr id="15" name="footer">
            <a:extLst xmlns:a="http://schemas.openxmlformats.org/drawingml/2006/main">
              <a:ext uri="{FF2B5EF4-FFF2-40B4-BE49-F238E27FC236}">
                <a16:creationId xmlns:a16="http://schemas.microsoft.com/office/drawing/2014/main" id="{24226160-01EB-477F-8A83-B497605E4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5A6472"/>
                </a:solidFill>
              </a:defRPr>
            </a:pPr>
            <a:r>
              <a:rPr sz="750" b="1">
                <a:solidFill>
                  <a:srgbClr val="5A6472"/>
                </a:solidFill>
              </a:rPr>
              <a:t>NEXUS ONE AI  •  POWERED BY CEZEN</a:t>
            </a:r>
          </a:p>
        </p:txBody>
      </p:sp>
      <p:sp>
        <p:nvSpPr>
          <p:cNvPr id="16" name="page">
            <a:extLst xmlns:a="http://schemas.openxmlformats.org/drawingml/2006/main">
              <a:ext uri="{FF2B5EF4-FFF2-40B4-BE49-F238E27FC236}">
                <a16:creationId xmlns:a16="http://schemas.microsoft.com/office/drawing/2014/main" id="{5DE78278-D699-496D-95CE-D808CEA18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389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5A6472"/>
                </a:solidFill>
              </a:defRPr>
            </a:pPr>
            <a:r>
              <a:rPr sz="750" b="1">
                <a:solidFill>
                  <a:srgbClr val="5A6472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94360496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kicker">
            <a:extLst xmlns:a="http://schemas.openxmlformats.org/drawingml/2006/main">
              <a:ext uri="{FF2B5EF4-FFF2-40B4-BE49-F238E27FC236}">
                <a16:creationId xmlns:a16="http://schemas.microsoft.com/office/drawing/2014/main" id="{094B6604-BEA4-4260-BF0A-ECDCB6541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"/>
            <a:ext cx="4953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</a:defRPr>
            </a:pPr>
            <a:r>
              <a:rPr sz="1050" b="1">
                <a:solidFill>
                  <a:srgbClr val="3D8DFF"/>
                </a:solidFill>
              </a:rPr>
              <a:t>NEXT PHASES</a:t>
            </a:r>
          </a:p>
        </p:txBody>
      </p:sp>
      <p:sp>
        <p:nvSpPr>
          <p:cNvPr id="2" name="headline">
            <a:extLst xmlns:a="http://schemas.openxmlformats.org/drawingml/2006/main">
              <a:ext uri="{FF2B5EF4-FFF2-40B4-BE49-F238E27FC236}">
                <a16:creationId xmlns:a16="http://schemas.microsoft.com/office/drawing/2014/main" id="{2804FAA1-9A57-46D4-887D-016B53215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00100"/>
            <a:ext cx="10820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00000"/>
                </a:solidFill>
              </a:defRPr>
            </a:pPr>
            <a:r>
              <a:rPr sz="3150" b="1">
                <a:solidFill>
                  <a:srgbClr val="000000"/>
                </a:solidFill>
              </a:rPr>
              <a:t>Move from a certified demo to a repeatable enterprise product</a:t>
            </a:r>
          </a:p>
        </p:txBody>
      </p:sp>
      <p:sp>
        <p:nvSpPr>
          <p:cNvPr id="3" name="title-rule">
            <a:extLst xmlns:a="http://schemas.openxmlformats.org/drawingml/2006/main">
              <a:ext uri="{FF2B5EF4-FFF2-40B4-BE49-F238E27FC236}">
                <a16:creationId xmlns:a16="http://schemas.microsoft.com/office/drawing/2014/main" id="{6D2C9513-BF6D-45F2-AC45-7E8EB8AF6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002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pn0">
            <a:extLst xmlns:a="http://schemas.openxmlformats.org/drawingml/2006/main">
              <a:ext uri="{FF2B5EF4-FFF2-40B4-BE49-F238E27FC236}">
                <a16:creationId xmlns:a16="http://schemas.microsoft.com/office/drawing/2014/main" id="{E8DE3909-875A-4CCD-B2C6-D06D60EFB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D8DFF"/>
                </a:solidFill>
              </a:defRPr>
            </a:pPr>
            <a:r>
              <a:rPr sz="1500" b="1">
                <a:solidFill>
                  <a:srgbClr val="3D8DFF"/>
                </a:solidFill>
              </a:rPr>
              <a:t>01</a:t>
            </a:r>
          </a:p>
        </p:txBody>
      </p:sp>
      <p:sp>
        <p:nvSpPr>
          <p:cNvPr id="5" name="ph0">
            <a:extLst xmlns:a="http://schemas.openxmlformats.org/drawingml/2006/main">
              <a:ext uri="{FF2B5EF4-FFF2-40B4-BE49-F238E27FC236}">
                <a16:creationId xmlns:a16="http://schemas.microsoft.com/office/drawing/2014/main" id="{81F9777F-D4F7-4501-AA71-C578555D6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133600"/>
            <a:ext cx="228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00000"/>
                </a:solidFill>
              </a:defRPr>
            </a:pPr>
            <a:r>
              <a:rPr sz="1575" b="1">
                <a:solidFill>
                  <a:srgbClr val="000000"/>
                </a:solidFill>
              </a:rPr>
              <a:t>Demo hardening</a:t>
            </a:r>
          </a:p>
        </p:txBody>
      </p:sp>
      <p:sp>
        <p:nvSpPr>
          <p:cNvPr id="6" name="pb0">
            <a:extLst xmlns:a="http://schemas.openxmlformats.org/drawingml/2006/main">
              <a:ext uri="{FF2B5EF4-FFF2-40B4-BE49-F238E27FC236}">
                <a16:creationId xmlns:a16="http://schemas.microsoft.com/office/drawing/2014/main" id="{21A01651-1F66-42F7-9DC3-5AA255DC4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133600"/>
            <a:ext cx="7334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A6472"/>
                </a:solidFill>
              </a:defRPr>
            </a:pPr>
            <a:r>
              <a:rPr sz="1275" b="0">
                <a:solidFill>
                  <a:srgbClr val="5A6472"/>
                </a:solidFill>
              </a:rPr>
              <a:t>Curated data, dashboards, reset scripts, screenshots, and a presenter runbook.</a:t>
            </a:r>
          </a:p>
        </p:txBody>
      </p:sp>
      <p:sp>
        <p:nvSpPr>
          <p:cNvPr id="7" name="pn1">
            <a:extLst xmlns:a="http://schemas.openxmlformats.org/drawingml/2006/main">
              <a:ext uri="{FF2B5EF4-FFF2-40B4-BE49-F238E27FC236}">
                <a16:creationId xmlns:a16="http://schemas.microsoft.com/office/drawing/2014/main" id="{C1A20FD7-B1DC-4DDE-B48E-D4857895D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337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D8DFF"/>
                </a:solidFill>
              </a:defRPr>
            </a:pPr>
            <a:r>
              <a:rPr sz="1500" b="1">
                <a:solidFill>
                  <a:srgbClr val="3D8DFF"/>
                </a:solidFill>
              </a:rPr>
              <a:t>02</a:t>
            </a:r>
          </a:p>
        </p:txBody>
      </p:sp>
      <p:sp>
        <p:nvSpPr>
          <p:cNvPr id="8" name="ph1">
            <a:extLst xmlns:a="http://schemas.openxmlformats.org/drawingml/2006/main">
              <a:ext uri="{FF2B5EF4-FFF2-40B4-BE49-F238E27FC236}">
                <a16:creationId xmlns:a16="http://schemas.microsoft.com/office/drawing/2014/main" id="{7DCC7B1F-1789-4D6B-B858-4C5A0ED9E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2933700"/>
            <a:ext cx="228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00000"/>
                </a:solidFill>
              </a:defRPr>
            </a:pPr>
            <a:r>
              <a:rPr sz="1575" b="1">
                <a:solidFill>
                  <a:srgbClr val="000000"/>
                </a:solidFill>
              </a:rPr>
              <a:t>Model lifecycle</a:t>
            </a:r>
          </a:p>
        </p:txBody>
      </p:sp>
      <p:sp>
        <p:nvSpPr>
          <p:cNvPr id="9" name="pb1">
            <a:extLst xmlns:a="http://schemas.openxmlformats.org/drawingml/2006/main">
              <a:ext uri="{FF2B5EF4-FFF2-40B4-BE49-F238E27FC236}">
                <a16:creationId xmlns:a16="http://schemas.microsoft.com/office/drawing/2014/main" id="{AEBFE108-BDDA-4F0A-8A6A-DB7C28D39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933700"/>
            <a:ext cx="7334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A6472"/>
                </a:solidFill>
              </a:defRPr>
            </a:pPr>
            <a:r>
              <a:rPr sz="1275" b="0">
                <a:solidFill>
                  <a:srgbClr val="5A6472"/>
                </a:solidFill>
              </a:rPr>
              <a:t>Dataset versions, validation splits, quality gates, registry, adapter publishing, benchmarks.</a:t>
            </a:r>
          </a:p>
        </p:txBody>
      </p:sp>
      <p:sp>
        <p:nvSpPr>
          <p:cNvPr id="10" name="pn2">
            <a:extLst xmlns:a="http://schemas.openxmlformats.org/drawingml/2006/main">
              <a:ext uri="{FF2B5EF4-FFF2-40B4-BE49-F238E27FC236}">
                <a16:creationId xmlns:a16="http://schemas.microsoft.com/office/drawing/2014/main" id="{EDD6A6D1-37F0-4CE7-B61D-2F8A7B685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338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D8DFF"/>
                </a:solidFill>
              </a:defRPr>
            </a:pPr>
            <a:r>
              <a:rPr sz="1500" b="1">
                <a:solidFill>
                  <a:srgbClr val="3D8DFF"/>
                </a:solidFill>
              </a:rPr>
              <a:t>03</a:t>
            </a:r>
          </a:p>
        </p:txBody>
      </p:sp>
      <p:sp>
        <p:nvSpPr>
          <p:cNvPr id="11" name="ph2">
            <a:extLst xmlns:a="http://schemas.openxmlformats.org/drawingml/2006/main">
              <a:ext uri="{FF2B5EF4-FFF2-40B4-BE49-F238E27FC236}">
                <a16:creationId xmlns:a16="http://schemas.microsoft.com/office/drawing/2014/main" id="{E9389BF2-0777-4C88-B38A-023B515A9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3733800"/>
            <a:ext cx="228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00000"/>
                </a:solidFill>
              </a:defRPr>
            </a:pPr>
            <a:r>
              <a:rPr sz="1575" b="1">
                <a:solidFill>
                  <a:srgbClr val="000000"/>
                </a:solidFill>
              </a:rPr>
              <a:t>Operations</a:t>
            </a:r>
          </a:p>
        </p:txBody>
      </p:sp>
      <p:sp>
        <p:nvSpPr>
          <p:cNvPr id="12" name="pb2">
            <a:extLst xmlns:a="http://schemas.openxmlformats.org/drawingml/2006/main">
              <a:ext uri="{FF2B5EF4-FFF2-40B4-BE49-F238E27FC236}">
                <a16:creationId xmlns:a16="http://schemas.microsoft.com/office/drawing/2014/main" id="{E6E85D92-BEE8-47B4-B47E-68500AC52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733800"/>
            <a:ext cx="7334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A6472"/>
                </a:solidFill>
              </a:defRPr>
            </a:pPr>
            <a:r>
              <a:rPr sz="1275" b="0">
                <a:solidFill>
                  <a:srgbClr val="5A6472"/>
                </a:solidFill>
              </a:rPr>
              <a:t>Alerts, central logs, capacity policies, and restore runbooks.</a:t>
            </a:r>
          </a:p>
        </p:txBody>
      </p:sp>
      <p:sp>
        <p:nvSpPr>
          <p:cNvPr id="13" name="pn3">
            <a:extLst xmlns:a="http://schemas.openxmlformats.org/drawingml/2006/main">
              <a:ext uri="{FF2B5EF4-FFF2-40B4-BE49-F238E27FC236}">
                <a16:creationId xmlns:a16="http://schemas.microsoft.com/office/drawing/2014/main" id="{EEDC5DEC-5BBA-43AB-AA20-25E2C5F42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339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D8DFF"/>
                </a:solidFill>
              </a:defRPr>
            </a:pPr>
            <a:r>
              <a:rPr sz="1500" b="1">
                <a:solidFill>
                  <a:srgbClr val="3D8DFF"/>
                </a:solidFill>
              </a:rPr>
              <a:t>04</a:t>
            </a:r>
          </a:p>
        </p:txBody>
      </p:sp>
      <p:sp>
        <p:nvSpPr>
          <p:cNvPr id="14" name="ph3">
            <a:extLst xmlns:a="http://schemas.openxmlformats.org/drawingml/2006/main">
              <a:ext uri="{FF2B5EF4-FFF2-40B4-BE49-F238E27FC236}">
                <a16:creationId xmlns:a16="http://schemas.microsoft.com/office/drawing/2014/main" id="{34EF9721-116D-4FCB-A6B1-585964F84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533900"/>
            <a:ext cx="228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00000"/>
                </a:solidFill>
              </a:defRPr>
            </a:pPr>
            <a:r>
              <a:rPr sz="1575" b="1">
                <a:solidFill>
                  <a:srgbClr val="000000"/>
                </a:solidFill>
              </a:rPr>
              <a:t>Security</a:t>
            </a:r>
          </a:p>
        </p:txBody>
      </p:sp>
      <p:sp>
        <p:nvSpPr>
          <p:cNvPr id="15" name="pb3">
            <a:extLst xmlns:a="http://schemas.openxmlformats.org/drawingml/2006/main">
              <a:ext uri="{FF2B5EF4-FFF2-40B4-BE49-F238E27FC236}">
                <a16:creationId xmlns:a16="http://schemas.microsoft.com/office/drawing/2014/main" id="{4FC0ADE7-DDE8-484F-9AD4-7C757196D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533900"/>
            <a:ext cx="7334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A6472"/>
                </a:solidFill>
              </a:defRPr>
            </a:pPr>
            <a:r>
              <a:rPr sz="1275" b="0">
                <a:solidFill>
                  <a:srgbClr val="5A6472"/>
                </a:solidFill>
              </a:rPr>
              <a:t>Trusted TLS, secret rotation, LDAP/AD, MFA, scans, and formal access testing.</a:t>
            </a:r>
          </a:p>
        </p:txBody>
      </p:sp>
      <p:sp>
        <p:nvSpPr>
          <p:cNvPr id="16" name="pn4">
            <a:extLst xmlns:a="http://schemas.openxmlformats.org/drawingml/2006/main">
              <a:ext uri="{FF2B5EF4-FFF2-40B4-BE49-F238E27FC236}">
                <a16:creationId xmlns:a16="http://schemas.microsoft.com/office/drawing/2014/main" id="{2B3CD0BE-2185-4BB8-90BF-E0F984AE7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571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D8DFF"/>
                </a:solidFill>
              </a:defRPr>
            </a:pPr>
            <a:r>
              <a:rPr sz="1500" b="1">
                <a:solidFill>
                  <a:srgbClr val="3D8DFF"/>
                </a:solidFill>
              </a:rPr>
              <a:t>05</a:t>
            </a:r>
          </a:p>
        </p:txBody>
      </p:sp>
      <p:sp>
        <p:nvSpPr>
          <p:cNvPr id="17" name="ph4">
            <a:extLst xmlns:a="http://schemas.openxmlformats.org/drawingml/2006/main">
              <a:ext uri="{FF2B5EF4-FFF2-40B4-BE49-F238E27FC236}">
                <a16:creationId xmlns:a16="http://schemas.microsoft.com/office/drawing/2014/main" id="{3A96A08B-57BB-465D-A3A5-5B203F4F1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34000"/>
            <a:ext cx="228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00000"/>
                </a:solidFill>
              </a:defRPr>
            </a:pPr>
            <a:r>
              <a:rPr sz="1575" b="1">
                <a:solidFill>
                  <a:srgbClr val="000000"/>
                </a:solidFill>
              </a:rPr>
              <a:t>Packaging + scale</a:t>
            </a:r>
          </a:p>
        </p:txBody>
      </p:sp>
      <p:sp>
        <p:nvSpPr>
          <p:cNvPr id="18" name="pb4">
            <a:extLst xmlns:a="http://schemas.openxmlformats.org/drawingml/2006/main">
              <a:ext uri="{FF2B5EF4-FFF2-40B4-BE49-F238E27FC236}">
                <a16:creationId xmlns:a16="http://schemas.microsoft.com/office/drawing/2014/main" id="{E05CD415-FFD2-45B0-9FD5-41A474A44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5334000"/>
            <a:ext cx="7334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A6472"/>
                </a:solidFill>
              </a:defRPr>
            </a:pPr>
            <a:r>
              <a:rPr sz="1275" b="0">
                <a:solidFill>
                  <a:srgbClr val="5A6472"/>
                </a:solidFill>
              </a:rPr>
              <a:t>Online/offline installers, upgrades, rollback, air-gap validation, concurrency, and UAT.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DB9EC4F4-5368-4F0C-A5D5-BAB99AA34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4762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5A6472"/>
                </a:solidFill>
              </a:defRPr>
            </a:pPr>
            <a:r>
              <a:rPr sz="750" b="1">
                <a:solidFill>
                  <a:srgbClr val="5A6472"/>
                </a:solidFill>
              </a:rPr>
              <a:t>NEXUS ONE AI  •  POWERED BY CEZEN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413D22F5-D82D-4C78-9F53-98BF64F97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6438900"/>
            <a:ext cx="533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5A6472"/>
                </a:solidFill>
              </a:defRPr>
            </a:pPr>
            <a:r>
              <a:rPr sz="750" b="1">
                <a:solidFill>
                  <a:srgbClr val="5A6472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68338632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2026-07-21T10:47:11.0780000Z</dcterms:created>
  <dcterms:modified xsi:type="dcterms:W3CDTF">2026-07-21T10:47:11.0780000Z</dcterms:modified>
</coreProperties>
</file>